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7"/>
  </p:handoutMasterIdLst>
  <p:sldIdLst>
    <p:sldId id="257" r:id="rId2"/>
    <p:sldId id="418" r:id="rId3"/>
    <p:sldId id="258" r:id="rId4"/>
    <p:sldId id="262" r:id="rId5"/>
    <p:sldId id="323" r:id="rId6"/>
    <p:sldId id="356" r:id="rId7"/>
    <p:sldId id="263" r:id="rId8"/>
    <p:sldId id="304" r:id="rId9"/>
    <p:sldId id="405" r:id="rId10"/>
    <p:sldId id="403" r:id="rId11"/>
    <p:sldId id="407" r:id="rId12"/>
    <p:sldId id="409" r:id="rId13"/>
    <p:sldId id="408" r:id="rId14"/>
    <p:sldId id="357" r:id="rId15"/>
    <p:sldId id="410" r:id="rId16"/>
    <p:sldId id="411" r:id="rId17"/>
    <p:sldId id="367" r:id="rId18"/>
    <p:sldId id="326" r:id="rId19"/>
    <p:sldId id="413" r:id="rId20"/>
    <p:sldId id="412" r:id="rId21"/>
    <p:sldId id="414" r:id="rId22"/>
    <p:sldId id="369" r:id="rId23"/>
    <p:sldId id="368" r:id="rId24"/>
    <p:sldId id="415" r:id="rId25"/>
    <p:sldId id="416" r:id="rId2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DFFF"/>
    <a:srgbClr val="FFFF00"/>
    <a:srgbClr val="33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39" autoAdjust="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94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469647" cy="9305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dirty="0" smtClean="0"/>
              <a:t>Бородина Е.В. «Итоги работы по реализации годовых задач МБДОУ детский сад «Малыш» </a:t>
            </a:r>
          </a:p>
          <a:p>
            <a:r>
              <a:rPr lang="ru-RU" dirty="0" smtClean="0"/>
              <a:t>за первое полугодие 2016-2017 учебного года»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dirty="0" smtClean="0"/>
              <a:t>12.01.2017 г.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01946-1318-4DF8-A55D-0C2F93FCDE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28.05.2020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28.05.2020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28.05.2020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28.05.2020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28.05.2020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28.05.2020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28.05.2020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28.05.2020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28.05.2020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28.05.2020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28.05.2020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653380" y="262741"/>
            <a:ext cx="8239099" cy="63325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21200" y="6619885"/>
            <a:ext cx="1095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2" descr="http://img-fotki.yandex.ru/get/6709/16969765.141/0_74c93_8f7b4ea4_M.png"/>
          <p:cNvPicPr>
            <a:picLocks noChangeAspect="1" noChangeArrowheads="1"/>
          </p:cNvPicPr>
          <p:nvPr userDrawn="1"/>
        </p:nvPicPr>
        <p:blipFill>
          <a:blip r:embed="rId14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308304" y="213247"/>
            <a:ext cx="1656184" cy="1578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img-fotki.yandex.ru/get/47776/200418627.15e/0_16ef75_dbc0722b_orig.png"/>
          <p:cNvPicPr>
            <a:picLocks noChangeAspect="1" noChangeArrowheads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0" y="1360620"/>
            <a:ext cx="1116372" cy="4136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detsad-malish.okis.ru/news/1490415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detsad-malish.okis.ru/news/1490625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detsad-malish.okis.ru/news/1490625" TargetMode="External"/><Relationship Id="rId3" Type="http://schemas.openxmlformats.org/officeDocument/2006/relationships/hyperlink" Target="https://detsad-malish.okis.ru/news/1490628" TargetMode="External"/><Relationship Id="rId7" Type="http://schemas.openxmlformats.org/officeDocument/2006/relationships/hyperlink" Target="https://detsad-malish.okis.ru/news/1491275" TargetMode="External"/><Relationship Id="rId2" Type="http://schemas.openxmlformats.org/officeDocument/2006/relationships/hyperlink" Target="https://detsad-malish.okis.ru/news/1490626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etsad-malish.okis.ru/news/1491177" TargetMode="External"/><Relationship Id="rId5" Type="http://schemas.openxmlformats.org/officeDocument/2006/relationships/hyperlink" Target="https://detsad-malish.okis.ru/news/1491063" TargetMode="External"/><Relationship Id="rId10" Type="http://schemas.openxmlformats.org/officeDocument/2006/relationships/image" Target="../media/image14.jpeg"/><Relationship Id="rId4" Type="http://schemas.openxmlformats.org/officeDocument/2006/relationships/hyperlink" Target="https://detsad-malish.okis.ru/news/1490627" TargetMode="External"/><Relationship Id="rId9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71538" y="1714488"/>
            <a:ext cx="7742664" cy="3381870"/>
            <a:chOff x="1074824" y="1694912"/>
            <a:chExt cx="7165477" cy="3562616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074824" y="1694912"/>
              <a:ext cx="7165477" cy="116721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66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Педагогический совет</a:t>
              </a:r>
              <a:endParaRPr lang="ru-RU" sz="66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32625" y="4479386"/>
              <a:ext cx="5084703" cy="7781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400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28.05.2020 г.</a:t>
              </a:r>
              <a:endParaRPr lang="ru-RU" sz="2400" dirty="0">
                <a:solidFill>
                  <a:srgbClr val="7030A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14414" y="2857496"/>
            <a:ext cx="75724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«Итоговый педагогический совет с использованием дистанционных образовательных технологий (ДОТ)»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5429264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Бородина Е.В., старший воспитатель МБДОУ детский сад «Малыш» </a:t>
            </a:r>
          </a:p>
          <a:p>
            <a:pPr algn="ctr"/>
            <a:r>
              <a:rPr lang="ru-RU" sz="2000" dirty="0" smtClean="0">
                <a:solidFill>
                  <a:srgbClr val="7030A0"/>
                </a:solidFill>
              </a:rPr>
              <a:t>с. Александров-Гай Саратовской области</a:t>
            </a:r>
            <a:endParaRPr lang="ru-RU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14480" y="714356"/>
            <a:ext cx="4909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Повышение квалификации</a:t>
            </a:r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42976" y="2500306"/>
          <a:ext cx="7715304" cy="32962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71768"/>
                <a:gridCol w="5143536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Ф.И.О.,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дата ПК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мероприятия, тема</a:t>
                      </a:r>
                      <a:endParaRPr lang="ru-RU" dirty="0"/>
                    </a:p>
                  </a:txBody>
                  <a:tcPr/>
                </a:tc>
              </a:tr>
              <a:tr h="2581836">
                <a:tc>
                  <a:txBody>
                    <a:bodyPr/>
                    <a:lstStyle/>
                    <a:p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100% педагогов детского сада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Курс </a:t>
                      </a:r>
                      <a:r>
                        <a:rPr lang="ru-RU" sz="2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вебинаров</a:t>
                      </a:r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 актуальным проблемам дошкольного образования «Воспитатели России»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1233" y="500042"/>
            <a:ext cx="1527979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7422" y="285728"/>
            <a:ext cx="4909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Повышение квалификации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214414" y="857232"/>
            <a:ext cx="71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Педагоги детского сада "Малыш" повысили квалификацию посредством </a:t>
            </a:r>
            <a:r>
              <a:rPr lang="ru-RU" sz="2000" dirty="0" err="1" smtClean="0"/>
              <a:t>вебинаров</a:t>
            </a:r>
            <a:r>
              <a:rPr lang="ru-RU" sz="2000" dirty="0" smtClean="0"/>
              <a:t>, семинаров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42976" y="1643050"/>
          <a:ext cx="7715304" cy="39290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71768"/>
                <a:gridCol w="5143536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Ф.И.О.,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дата ПК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мероприятия, тема</a:t>
                      </a:r>
                      <a:endParaRPr lang="ru-RU" dirty="0"/>
                    </a:p>
                  </a:txBody>
                  <a:tcPr/>
                </a:tc>
              </a:tr>
              <a:tr h="428628">
                <a:tc rowSpan="5">
                  <a:txBody>
                    <a:bodyPr/>
                    <a:lstStyle/>
                    <a:p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Новикова Л.Н.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«Гимнастика, которую все любят»</a:t>
                      </a:r>
                    </a:p>
                  </a:txBody>
                  <a:tcPr marL="68580" marR="68580" marT="0" marB="0"/>
                </a:tc>
              </a:tr>
              <a:tr h="714380">
                <a:tc vMerge="1">
                  <a:txBody>
                    <a:bodyPr/>
                    <a:lstStyle/>
                    <a:p>
                      <a:endParaRPr lang="ru-RU" sz="24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«Использование интерактивных настольных и напольных игр»</a:t>
                      </a:r>
                    </a:p>
                  </a:txBody>
                  <a:tcPr marL="68580" marR="68580" marT="0" marB="0"/>
                </a:tc>
              </a:tr>
              <a:tr h="714380">
                <a:tc vMerge="1">
                  <a:txBody>
                    <a:bodyPr/>
                    <a:lstStyle/>
                    <a:p>
                      <a:endParaRPr lang="ru-RU" sz="24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«Изобразительная деятельность в детском саду с детьми </a:t>
                      </a: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от 3 до 5 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лет»</a:t>
                      </a:r>
                    </a:p>
                  </a:txBody>
                  <a:tcPr marL="68580" marR="68580" marT="0" marB="0"/>
                </a:tc>
              </a:tr>
              <a:tr h="714380">
                <a:tc vMerge="1">
                  <a:txBody>
                    <a:bodyPr/>
                    <a:lstStyle/>
                    <a:p>
                      <a:endParaRPr lang="ru-RU" sz="24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«Современный детский сад. Каким </a:t>
                      </a: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он 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должен быть?»</a:t>
                      </a:r>
                    </a:p>
                  </a:txBody>
                  <a:tcPr marL="68580" marR="68580" marT="0" marB="0"/>
                </a:tc>
              </a:tr>
              <a:tr h="714380">
                <a:tc vMerge="1">
                  <a:txBody>
                    <a:bodyPr/>
                    <a:lstStyle/>
                    <a:p>
                      <a:endParaRPr lang="ru-RU" sz="24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Московский международный салон образования (ММСО). Деловая программа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7422" y="285728"/>
            <a:ext cx="4909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Повышение квалификации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214414" y="857232"/>
            <a:ext cx="71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Педагоги детского сада "Малыш" повысили квалификацию посредством </a:t>
            </a:r>
            <a:r>
              <a:rPr lang="ru-RU" sz="2000" dirty="0" err="1" smtClean="0"/>
              <a:t>вебинаров</a:t>
            </a:r>
            <a:r>
              <a:rPr lang="ru-RU" sz="2000" dirty="0" smtClean="0"/>
              <a:t>, семинаров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0" y="1643050"/>
          <a:ext cx="8215370" cy="51387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8457"/>
                <a:gridCol w="5476913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Ф.И.О.,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дата ПК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мероприятия, тема</a:t>
                      </a:r>
                      <a:endParaRPr lang="ru-RU" dirty="0"/>
                    </a:p>
                  </a:txBody>
                  <a:tcPr/>
                </a:tc>
              </a:tr>
              <a:tr h="428628">
                <a:tc rowSpan="5">
                  <a:txBody>
                    <a:bodyPr/>
                    <a:lstStyle/>
                    <a:p>
                      <a:r>
                        <a:rPr lang="ru-RU" sz="2400" b="1" baseline="0" dirty="0" err="1" smtClean="0">
                          <a:solidFill>
                            <a:schemeClr val="tx1"/>
                          </a:solidFill>
                        </a:rPr>
                        <a:t>Габдрашитова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Ф.З.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+mn-lt"/>
                          <a:ea typeface="Times New Roman"/>
                          <a:cs typeface="Times New Roman"/>
                        </a:rPr>
                        <a:t>Вебинар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 – «Работа </a:t>
                      </a:r>
                      <a:r>
                        <a:rPr lang="ru-RU" sz="2000" dirty="0" err="1">
                          <a:latin typeface="+mn-lt"/>
                          <a:ea typeface="Times New Roman"/>
                          <a:cs typeface="Times New Roman"/>
                        </a:rPr>
                        <a:t>онлайн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 - Легкий старт».</a:t>
                      </a:r>
                    </a:p>
                  </a:txBody>
                  <a:tcPr marL="68580" marR="68580" marT="0" marB="0"/>
                </a:tc>
              </a:tr>
              <a:tr h="714380">
                <a:tc vMerge="1">
                  <a:txBody>
                    <a:bodyPr/>
                    <a:lstStyle/>
                    <a:p>
                      <a:endParaRPr lang="ru-RU" sz="24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Вебинар – «Проведение коррекционной работы с дошкольниками и младшими школьниками с ТНР с использованием интерактивного материала».</a:t>
                      </a:r>
                    </a:p>
                  </a:txBody>
                  <a:tcPr marL="68580" marR="68580" marT="0" marB="0"/>
                </a:tc>
              </a:tr>
              <a:tr h="714380">
                <a:tc vMerge="1">
                  <a:txBody>
                    <a:bodyPr/>
                    <a:lstStyle/>
                    <a:p>
                      <a:endParaRPr lang="ru-RU" sz="24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latin typeface="+mn-lt"/>
                          <a:ea typeface="Times New Roman"/>
                          <a:cs typeface="Times New Roman"/>
                        </a:rPr>
                        <a:t>Вебинар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 - «Приемы проведения развивающих занятий с малышами и </a:t>
                      </a:r>
                      <a:r>
                        <a:rPr lang="ru-RU" sz="2000" dirty="0" err="1">
                          <a:latin typeface="+mn-lt"/>
                          <a:ea typeface="Times New Roman"/>
                          <a:cs typeface="Times New Roman"/>
                        </a:rPr>
                        <a:t>неговорящими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 детьми с помощью компьютерных игр и настольных пособий»</a:t>
                      </a:r>
                    </a:p>
                  </a:txBody>
                  <a:tcPr marL="68580" marR="68580" marT="0" marB="0"/>
                </a:tc>
              </a:tr>
              <a:tr h="714380">
                <a:tc vMerge="1">
                  <a:txBody>
                    <a:bodyPr/>
                    <a:lstStyle/>
                    <a:p>
                      <a:endParaRPr lang="ru-RU" sz="24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Форум конференция «Воспитатели России»: «Здоровые дети – Здоровое будущее»</a:t>
                      </a:r>
                    </a:p>
                  </a:txBody>
                  <a:tcPr marL="68580" marR="68580" marT="0" marB="0"/>
                </a:tc>
              </a:tr>
              <a:tr h="714380">
                <a:tc vMerge="1">
                  <a:txBody>
                    <a:bodyPr/>
                    <a:lstStyle/>
                    <a:p>
                      <a:endParaRPr lang="ru-RU" sz="24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+mn-lt"/>
                          <a:ea typeface="Times New Roman"/>
                          <a:cs typeface="Times New Roman"/>
                        </a:rPr>
                        <a:t>Вебинар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 «Работа </a:t>
                      </a:r>
                      <a:r>
                        <a:rPr lang="ru-RU" sz="2000" dirty="0" err="1">
                          <a:latin typeface="+mn-lt"/>
                          <a:ea typeface="Times New Roman"/>
                          <a:cs typeface="Times New Roman"/>
                        </a:rPr>
                        <a:t>онлайн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 – Легкий старт» Тема: «Актуальность ранней профориентации детей дошкольного возраста»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7422" y="285728"/>
            <a:ext cx="4909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Повышение квалификации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214414" y="857232"/>
            <a:ext cx="71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Педагоги детского сада "Малыш" повысили квалификацию посредством </a:t>
            </a:r>
            <a:r>
              <a:rPr lang="ru-RU" sz="2000" dirty="0" err="1" smtClean="0"/>
              <a:t>вебинаров</a:t>
            </a:r>
            <a:r>
              <a:rPr lang="ru-RU" sz="2000" dirty="0" smtClean="0"/>
              <a:t>, семинаров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42976" y="1643050"/>
          <a:ext cx="7715304" cy="338614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57454"/>
                <a:gridCol w="5357850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Ф.И.О.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мероприятия, тема</a:t>
                      </a:r>
                      <a:endParaRPr lang="ru-RU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Бородина Е.В.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Информационно-обучающий семинар «Социально-коммуникативное развитие дошкольников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2-7 лет», 21.01.2020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Избасарова О.А.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Всероссийский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онлайн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форум- конференция «Воспитатели России»: «Здоровые дети - здоровое будущее»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14744" y="428604"/>
            <a:ext cx="24240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Достижения 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714480" y="1142984"/>
            <a:ext cx="6143668" cy="40934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Муниципальный этап профессионального конкурса </a:t>
            </a:r>
            <a:endParaRPr lang="ru-RU" sz="2000" dirty="0" smtClean="0"/>
          </a:p>
          <a:p>
            <a:pPr algn="ctr"/>
            <a:r>
              <a:rPr lang="ru-RU" sz="2000" b="1" dirty="0" smtClean="0"/>
              <a:t>"Воспитатель года" в 2020 году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Музыкальный руководитель МБДОУ детский сад «Малыш»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b="1" dirty="0" smtClean="0"/>
              <a:t>Шугайкина </a:t>
            </a:r>
          </a:p>
          <a:p>
            <a:pPr algn="ctr"/>
            <a:r>
              <a:rPr lang="ru-RU" sz="2000" b="1" dirty="0" smtClean="0"/>
              <a:t>Татьяна Владимировна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заняла</a:t>
            </a:r>
            <a:r>
              <a:rPr lang="ru-RU" sz="2000" b="1" dirty="0" smtClean="0"/>
              <a:t> Ι место</a:t>
            </a:r>
          </a:p>
          <a:p>
            <a:pPr algn="ctr"/>
            <a:endParaRPr lang="ru-RU" sz="2000" dirty="0" smtClean="0"/>
          </a:p>
          <a:p>
            <a:pPr algn="ctr"/>
            <a:endParaRPr lang="ru-RU" sz="2000" dirty="0" smtClean="0">
              <a:solidFill>
                <a:srgbClr val="452C03"/>
              </a:solidFill>
            </a:endParaRPr>
          </a:p>
          <a:p>
            <a:pPr algn="ctr"/>
            <a:endParaRPr lang="ru-RU" sz="2000" dirty="0" smtClean="0">
              <a:solidFill>
                <a:srgbClr val="452C03"/>
              </a:solidFill>
            </a:endParaRPr>
          </a:p>
        </p:txBody>
      </p:sp>
      <p:pic>
        <p:nvPicPr>
          <p:cNvPr id="37889" name="Picture 1" descr="C:\Users\Елена\Downloads\ШугайкинаТ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857496"/>
            <a:ext cx="2357454" cy="3536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14744" y="428604"/>
            <a:ext cx="24240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Достижения 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2071678"/>
            <a:ext cx="7786742" cy="28315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Муниципальный конкурс «Самый лучший физкультурный уголок»</a:t>
            </a:r>
          </a:p>
          <a:p>
            <a:pPr algn="ctr"/>
            <a:endParaRPr lang="ru-RU" sz="2000" dirty="0" smtClean="0"/>
          </a:p>
          <a:p>
            <a:pPr algn="ctr"/>
            <a:r>
              <a:rPr lang="en-US" sz="2000" b="1" dirty="0" smtClean="0"/>
              <a:t>III</a:t>
            </a:r>
            <a:r>
              <a:rPr lang="ru-RU" sz="2000" b="1" dirty="0" smtClean="0"/>
              <a:t> место </a:t>
            </a:r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r>
              <a:rPr lang="ru-RU" sz="2000" b="1" dirty="0" smtClean="0"/>
              <a:t> МБДОУ детского сада «Малыш», средняя группа,</a:t>
            </a:r>
          </a:p>
          <a:p>
            <a:pPr algn="ctr"/>
            <a:r>
              <a:rPr lang="ru-RU" sz="2000" b="1" dirty="0" smtClean="0"/>
              <a:t>педагоги – Жаворонкова Н.В., Полянина Л.С.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16.03.2020 г. </a:t>
            </a:r>
          </a:p>
          <a:p>
            <a:pPr algn="ctr"/>
            <a:endParaRPr lang="ru-RU" dirty="0" smtClean="0">
              <a:solidFill>
                <a:srgbClr val="452C03"/>
              </a:solidFill>
              <a:latin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14744" y="428604"/>
            <a:ext cx="24240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Достижения 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2071678"/>
            <a:ext cx="7715304" cy="31393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Грамота Управления образования </a:t>
            </a:r>
            <a:endParaRPr lang="ru-RU" sz="2000" dirty="0" smtClean="0"/>
          </a:p>
          <a:p>
            <a:pPr algn="ctr"/>
            <a:r>
              <a:rPr lang="ru-RU" sz="2000" b="1" dirty="0" err="1" smtClean="0"/>
              <a:t>Александрово-Гайского</a:t>
            </a:r>
            <a:r>
              <a:rPr lang="ru-RU" sz="2000" b="1" dirty="0" smtClean="0"/>
              <a:t> муниципального района</a:t>
            </a:r>
            <a:endParaRPr lang="ru-RU" sz="2000" dirty="0" smtClean="0"/>
          </a:p>
          <a:p>
            <a:pPr algn="ctr"/>
            <a:r>
              <a:rPr lang="ru-RU" sz="2000" dirty="0" smtClean="0"/>
              <a:t>вручены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гладильщице </a:t>
            </a:r>
            <a:r>
              <a:rPr lang="ru-RU" sz="2000" b="1" dirty="0" err="1" smtClean="0"/>
              <a:t>Жалмашевой</a:t>
            </a:r>
            <a:r>
              <a:rPr lang="ru-RU" sz="2000" b="1" dirty="0" smtClean="0"/>
              <a:t> С.К.,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повару </a:t>
            </a:r>
            <a:r>
              <a:rPr lang="ru-RU" sz="2000" b="1" dirty="0" smtClean="0"/>
              <a:t>Кирьяновой Н.М.,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помощнику воспитателя </a:t>
            </a:r>
            <a:r>
              <a:rPr lang="ru-RU" sz="2000" b="1" dirty="0" err="1" smtClean="0"/>
              <a:t>Дубовицкой</a:t>
            </a:r>
            <a:r>
              <a:rPr lang="ru-RU" sz="2000" b="1" dirty="0" smtClean="0"/>
              <a:t> Н.Н.</a:t>
            </a:r>
            <a:endParaRPr lang="ru-RU" sz="2000" dirty="0" smtClean="0"/>
          </a:p>
          <a:p>
            <a:pPr algn="ctr"/>
            <a:endParaRPr lang="ru-RU" dirty="0" smtClean="0">
              <a:solidFill>
                <a:srgbClr val="452C03"/>
              </a:solidFill>
              <a:latin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28926" y="285728"/>
            <a:ext cx="403027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Достижения. События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000108"/>
            <a:ext cx="850112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Участие в фестиваля "Свет рождественской звезды»</a:t>
            </a:r>
            <a:endParaRPr lang="ru-RU" sz="2800" dirty="0"/>
          </a:p>
        </p:txBody>
      </p:sp>
      <p:pic>
        <p:nvPicPr>
          <p:cNvPr id="18435" name="Picture 3" descr="C:\Users\Елена\Desktop\Документы\Учет инд разв\20200115_162750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0224" y="3714728"/>
            <a:ext cx="5673776" cy="314327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8434" name="Picture 2" descr="https://detsad-malish.okis.ru/files/1/4/4/144/IMG_278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43050"/>
            <a:ext cx="5000628" cy="33304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14546" y="285728"/>
            <a:ext cx="515295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Достижения воспитанников 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000108"/>
            <a:ext cx="8501122" cy="2677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Дипломом Ι степени </a:t>
            </a:r>
          </a:p>
          <a:p>
            <a:pPr algn="ctr"/>
            <a:r>
              <a:rPr lang="ru-RU" sz="2800" dirty="0" smtClean="0"/>
              <a:t>фестиваля "Свет рождественской звезды" награждены </a:t>
            </a:r>
          </a:p>
          <a:p>
            <a:pPr algn="ctr"/>
            <a:r>
              <a:rPr lang="ru-RU" sz="2800" dirty="0" smtClean="0"/>
              <a:t>воспитанницы старшей группы.</a:t>
            </a:r>
          </a:p>
          <a:p>
            <a:r>
              <a:rPr lang="ru-RU" sz="2800" dirty="0" smtClean="0"/>
              <a:t>Музыкальный руководитель: </a:t>
            </a:r>
            <a:r>
              <a:rPr lang="ru-RU" sz="2800" dirty="0" err="1" smtClean="0"/>
              <a:t>Шугайкина</a:t>
            </a:r>
            <a:r>
              <a:rPr lang="ru-RU" sz="2800" dirty="0" smtClean="0"/>
              <a:t> Е.В.</a:t>
            </a:r>
          </a:p>
          <a:p>
            <a:r>
              <a:rPr lang="ru-RU" sz="2800" dirty="0" smtClean="0"/>
              <a:t>Воспитатель: </a:t>
            </a:r>
            <a:r>
              <a:rPr lang="ru-RU" sz="2800" dirty="0" err="1" smtClean="0"/>
              <a:t>Рослякова</a:t>
            </a:r>
            <a:r>
              <a:rPr lang="ru-RU" sz="2800" dirty="0" smtClean="0"/>
              <a:t> В.В.</a:t>
            </a:r>
          </a:p>
          <a:p>
            <a:pPr algn="ctr"/>
            <a:endParaRPr lang="ru-RU" sz="2800" dirty="0"/>
          </a:p>
        </p:txBody>
      </p:sp>
      <p:pic>
        <p:nvPicPr>
          <p:cNvPr id="8" name="Содержимое 7" descr="20200115_1625331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071670" y="3265469"/>
            <a:ext cx="7072331" cy="35925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14546" y="285728"/>
            <a:ext cx="3982179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Достижения, события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000108"/>
            <a:ext cx="8501122" cy="181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Участие воспитанников средней и  старшей групп </a:t>
            </a:r>
          </a:p>
          <a:p>
            <a:pPr algn="ctr"/>
            <a:r>
              <a:rPr lang="ru-RU" sz="2800" dirty="0" smtClean="0"/>
              <a:t>в районном мероприятии</a:t>
            </a:r>
          </a:p>
          <a:p>
            <a:pPr algn="ctr"/>
            <a:r>
              <a:rPr lang="ru-RU" sz="2800" dirty="0" smtClean="0"/>
              <a:t> «Мужчинам всех поколений!»</a:t>
            </a:r>
          </a:p>
          <a:p>
            <a:pPr algn="ctr"/>
            <a:r>
              <a:rPr lang="ru-RU" sz="2800" dirty="0" smtClean="0"/>
              <a:t>21.02.2020 г.</a:t>
            </a:r>
            <a:endParaRPr lang="ru-RU" sz="2800" dirty="0"/>
          </a:p>
        </p:txBody>
      </p:sp>
      <p:pic>
        <p:nvPicPr>
          <p:cNvPr id="40961" name="Picture 1" descr="C:\Users\Елена\Downloads\IMG_2038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071810"/>
            <a:ext cx="4818074" cy="3208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1214422"/>
          <a:ext cx="8215370" cy="492486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8215370"/>
              </a:tblGrid>
              <a:tr h="95417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10690" algn="l"/>
                        </a:tabLst>
                        <a:defRPr/>
                      </a:pPr>
                      <a:r>
                        <a:rPr lang="ru-RU" sz="2000" dirty="0" smtClean="0">
                          <a:latin typeface="+mn-lt"/>
                        </a:rPr>
                        <a:t>       1</a:t>
                      </a:r>
                      <a:r>
                        <a:rPr lang="ru-RU" sz="2000" dirty="0">
                          <a:latin typeface="+mn-lt"/>
                        </a:rPr>
                        <a:t>. </a:t>
                      </a:r>
                      <a:r>
                        <a:rPr lang="ru-RU" sz="2000" baseline="0" dirty="0" smtClean="0">
                          <a:latin typeface="+mn-lt"/>
                        </a:rPr>
                        <a:t>Результаты анализа деятельности детского сада за 2019/2020 учебный год. </a:t>
                      </a:r>
                      <a:r>
                        <a:rPr lang="ru-RU" sz="2000" dirty="0" smtClean="0">
                          <a:latin typeface="+mn-lt"/>
                        </a:rPr>
                        <a:t>Итоги работы по реализации годовых задач МБДОУ детский сад «Малыш»</a:t>
                      </a:r>
                      <a:r>
                        <a:rPr lang="ru-RU" sz="2000" baseline="0" dirty="0" smtClean="0">
                          <a:latin typeface="+mn-lt"/>
                        </a:rPr>
                        <a:t> 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6117">
                <a:tc>
                  <a:txBody>
                    <a:bodyPr/>
                    <a:lstStyle/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10690" algn="l"/>
                        </a:tabLst>
                        <a:defRPr/>
                      </a:pPr>
                      <a:r>
                        <a:rPr lang="ru-RU" sz="2000" dirty="0">
                          <a:latin typeface="+mn-lt"/>
                        </a:rPr>
                        <a:t>2. </a:t>
                      </a:r>
                      <a:r>
                        <a:rPr lang="ru-RU" sz="2000" dirty="0" smtClean="0">
                          <a:latin typeface="+mn-lt"/>
                        </a:rPr>
                        <a:t>Аналитические отчеты воспитателей</a:t>
                      </a:r>
                      <a:r>
                        <a:rPr lang="ru-RU" sz="2000" baseline="0" dirty="0" smtClean="0">
                          <a:latin typeface="+mn-lt"/>
                        </a:rPr>
                        <a:t> и специалистов</a:t>
                      </a:r>
                      <a:r>
                        <a:rPr lang="ru-RU" sz="2000" dirty="0" smtClean="0">
                          <a:latin typeface="+mn-lt"/>
                        </a:rPr>
                        <a:t> о проделанной работе за 2019-2020 учебный год </a:t>
                      </a:r>
                      <a:endParaRPr lang="ru-RU" sz="2000" b="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54176">
                <a:tc>
                  <a:txBody>
                    <a:bodyPr/>
                    <a:lstStyle/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10690" algn="l"/>
                        </a:tabLst>
                        <a:defRPr/>
                      </a:pPr>
                      <a:r>
                        <a:rPr lang="ru-RU" sz="2000" dirty="0">
                          <a:latin typeface="+mn-lt"/>
                        </a:rPr>
                        <a:t>3. </a:t>
                      </a:r>
                      <a:r>
                        <a:rPr lang="ru-RU" sz="2000" dirty="0" smtClean="0">
                          <a:latin typeface="+mn-lt"/>
                        </a:rPr>
                        <a:t>Результаты мониторинга усвоения детьми образовательной программы. Оценка индивидуального развития воспитанников</a:t>
                      </a:r>
                      <a:endParaRPr lang="ru-RU" sz="2000" b="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2217">
                <a:tc>
                  <a:txBody>
                    <a:bodyPr/>
                    <a:lstStyle/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10690" algn="l"/>
                        </a:tabLst>
                        <a:defRPr/>
                      </a:pPr>
                      <a:r>
                        <a:rPr lang="ru-RU" sz="2000" dirty="0" smtClean="0">
                          <a:latin typeface="+mn-lt"/>
                        </a:rPr>
                        <a:t>4. Результаты анкетирования родителей по работе</a:t>
                      </a:r>
                      <a:r>
                        <a:rPr lang="ru-RU" sz="2000" baseline="0" dirty="0" smtClean="0">
                          <a:latin typeface="+mn-lt"/>
                        </a:rPr>
                        <a:t> детского сада</a:t>
                      </a:r>
                      <a:endParaRPr lang="ru-RU" sz="2000" b="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4311">
                <a:tc>
                  <a:txBody>
                    <a:bodyPr/>
                    <a:lstStyle/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10690" algn="l"/>
                        </a:tabLst>
                        <a:defRPr/>
                      </a:pPr>
                      <a:r>
                        <a:rPr lang="ru-RU" sz="2000" dirty="0" smtClean="0">
                          <a:latin typeface="+mn-lt"/>
                        </a:rPr>
                        <a:t>5. Результаты анкетирования педагогов. Обсуждение направлений на следующий учебный год</a:t>
                      </a:r>
                      <a:endParaRPr lang="ru-RU" sz="2000" b="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4311">
                <a:tc>
                  <a:txBody>
                    <a:bodyPr/>
                    <a:lstStyle/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10690" algn="l"/>
                        </a:tabLst>
                        <a:defRPr/>
                      </a:pPr>
                      <a:r>
                        <a:rPr lang="ru-RU" sz="2000" dirty="0" smtClean="0">
                          <a:latin typeface="+mn-lt"/>
                        </a:rPr>
                        <a:t>6. Решение актуальных вопросов</a:t>
                      </a:r>
                      <a:endParaRPr lang="ru-RU" sz="2000" b="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5061">
                <a:tc>
                  <a:txBody>
                    <a:bodyPr/>
                    <a:lstStyle/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10690" algn="l"/>
                        </a:tabLst>
                        <a:defRPr/>
                      </a:pPr>
                      <a:endParaRPr lang="ru-RU" sz="200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00430" y="285728"/>
            <a:ext cx="25061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Повестка дня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14546" y="357166"/>
            <a:ext cx="515295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Достижения воспитанников 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1214422"/>
            <a:ext cx="8215370" cy="40005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Муниципальный творческий конкурс «Снег кружится-2020»</a:t>
            </a:r>
            <a:endParaRPr lang="ru-RU" sz="2000" dirty="0" smtClean="0"/>
          </a:p>
          <a:p>
            <a:pPr algn="ctr"/>
            <a:r>
              <a:rPr lang="ru-RU" sz="2000" b="1" dirty="0" smtClean="0"/>
              <a:t>Номинация «Художественное творчество». Дошкольники</a:t>
            </a:r>
          </a:p>
          <a:p>
            <a:pPr algn="ctr"/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1 место – </a:t>
            </a:r>
            <a:r>
              <a:rPr lang="ru-RU" sz="2000" b="1" dirty="0" err="1" smtClean="0"/>
              <a:t>Самира</a:t>
            </a:r>
            <a:r>
              <a:rPr lang="ru-RU" sz="2000" b="1" dirty="0" smtClean="0"/>
              <a:t> Ж.</a:t>
            </a:r>
            <a:r>
              <a:rPr lang="ru-RU" sz="2000" dirty="0" smtClean="0"/>
              <a:t>, МБДОУ </a:t>
            </a:r>
            <a:r>
              <a:rPr lang="ru-RU" sz="2000" dirty="0" err="1" smtClean="0"/>
              <a:t>д</a:t>
            </a:r>
            <a:r>
              <a:rPr lang="ru-RU" sz="2000" dirty="0" smtClean="0"/>
              <a:t>/с Малыш, </a:t>
            </a:r>
          </a:p>
          <a:p>
            <a:r>
              <a:rPr lang="ru-RU" sz="2000" dirty="0" smtClean="0"/>
              <a:t>старшая группа, воспитатель Полянина Л.С.</a:t>
            </a:r>
          </a:p>
          <a:p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2 место – Тимофей С.</a:t>
            </a:r>
            <a:r>
              <a:rPr lang="ru-RU" sz="2000" dirty="0" smtClean="0"/>
              <a:t>, МБДОУ </a:t>
            </a:r>
            <a:r>
              <a:rPr lang="ru-RU" sz="2000" dirty="0" err="1" smtClean="0"/>
              <a:t>д</a:t>
            </a:r>
            <a:r>
              <a:rPr lang="ru-RU" sz="2000" dirty="0" smtClean="0"/>
              <a:t>/с Малыш, младшая группа, воспитатель Избасарова О.А.</a:t>
            </a:r>
          </a:p>
          <a:p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3 место – Ангелина Ч.</a:t>
            </a:r>
            <a:r>
              <a:rPr lang="ru-RU" sz="2000" dirty="0" smtClean="0"/>
              <a:t>, МБДОУ </a:t>
            </a:r>
            <a:r>
              <a:rPr lang="ru-RU" sz="2000" dirty="0" err="1" smtClean="0"/>
              <a:t>д</a:t>
            </a:r>
            <a:r>
              <a:rPr lang="ru-RU" sz="2000" dirty="0" smtClean="0"/>
              <a:t>/с Малыш, вторая группа раннего возраста, воспитатель Новикова Л.Н.</a:t>
            </a:r>
            <a:r>
              <a:rPr lang="ru-RU" sz="2000" u="sng" dirty="0" smtClean="0">
                <a:hlinkClick r:id="rId2"/>
              </a:rPr>
              <a:t> </a:t>
            </a:r>
            <a:endParaRPr lang="ru-RU" sz="2000" dirty="0" smtClean="0"/>
          </a:p>
          <a:p>
            <a:pPr algn="ctr"/>
            <a:endParaRPr lang="ru-RU" sz="2800" dirty="0"/>
          </a:p>
        </p:txBody>
      </p:sp>
      <p:pic>
        <p:nvPicPr>
          <p:cNvPr id="59394" name="Picture 2" descr="https://cdbalgay.ucoz.net/2020/maxresdefaultgg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86446" y="4286256"/>
            <a:ext cx="2928925" cy="8288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14546" y="357166"/>
            <a:ext cx="515295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Достижения воспитанников 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1214423"/>
            <a:ext cx="5715040" cy="47149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Муниципальный конкурс детского рисунка </a:t>
            </a:r>
          </a:p>
          <a:p>
            <a:pPr algn="ctr"/>
            <a:r>
              <a:rPr lang="ru-RU" sz="2000" b="1" dirty="0" smtClean="0"/>
              <a:t>патриотической направленности</a:t>
            </a:r>
          </a:p>
          <a:p>
            <a:pPr algn="ctr"/>
            <a:endParaRPr lang="ru-RU" sz="2000" b="1" dirty="0" smtClean="0"/>
          </a:p>
          <a:p>
            <a:r>
              <a:rPr lang="ru-RU" sz="2000" b="1" dirty="0" smtClean="0"/>
              <a:t>Воспитанницы нашего детского сада заняли призовые места в номинации «Этот День Победы» –  дошкольники 5-6 лет:</a:t>
            </a:r>
          </a:p>
          <a:p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 Ι место – Маша Б.,</a:t>
            </a:r>
            <a:r>
              <a:rPr lang="ru-RU" sz="2000" dirty="0" smtClean="0"/>
              <a:t>МБДОУ детский сад «Малыш» с. Александров-Гай, рисунок «Мы идем на парад Победы», педагог – Рослякова В.В.</a:t>
            </a:r>
          </a:p>
          <a:p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 ΙΙΙ место -  </a:t>
            </a:r>
            <a:r>
              <a:rPr lang="ru-RU" sz="2000" b="1" dirty="0" err="1" smtClean="0"/>
              <a:t>Самира</a:t>
            </a:r>
            <a:r>
              <a:rPr lang="ru-RU" sz="2000" b="1" dirty="0" smtClean="0"/>
              <a:t> Ж.,</a:t>
            </a:r>
            <a:r>
              <a:rPr lang="ru-RU" sz="2000" dirty="0" smtClean="0"/>
              <a:t>МБДОУ детский сад «Малыш» с. Александров-Гай, рисунок «Салют Победы», педагог – Рослякова В.В.</a:t>
            </a:r>
          </a:p>
          <a:p>
            <a:pPr algn="ctr"/>
            <a:endParaRPr lang="ru-RU" sz="2000" b="1" dirty="0"/>
          </a:p>
        </p:txBody>
      </p:sp>
      <p:pic>
        <p:nvPicPr>
          <p:cNvPr id="80898" name="Picture 2" descr="C:\Users\Елена\Downloads\20200319_11583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786578" y="3357562"/>
            <a:ext cx="2103599" cy="2937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43306" y="357166"/>
            <a:ext cx="177965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События 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1000108"/>
            <a:ext cx="8143932" cy="54476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06.12.2019 года на базе МБДОУ «Детский сад «Пчелка» с. Александров-Гай организован </a:t>
            </a:r>
            <a:r>
              <a:rPr lang="ru-RU" sz="2400" b="1" dirty="0" smtClean="0"/>
              <a:t>семинар по социально-значимому художественному проекту «Мировая живопись детям»</a:t>
            </a:r>
            <a:r>
              <a:rPr lang="ru-RU" sz="2400" dirty="0" smtClean="0"/>
              <a:t> и мастер-класс по занятию «В мире сказок и былин», который  провела для педагогов ДОУ </a:t>
            </a:r>
            <a:r>
              <a:rPr lang="ru-RU" sz="2400" dirty="0" err="1" smtClean="0"/>
              <a:t>Александрово-Гайского</a:t>
            </a:r>
            <a:r>
              <a:rPr lang="ru-RU" sz="2400" dirty="0" smtClean="0"/>
              <a:t> района куратор проекта Фокина Л.Ю.</a:t>
            </a:r>
          </a:p>
          <a:p>
            <a:endParaRPr lang="ru-RU" sz="2400" dirty="0" smtClean="0"/>
          </a:p>
          <a:p>
            <a:r>
              <a:rPr lang="ru-RU" sz="2400" dirty="0" smtClean="0"/>
              <a:t>Педагоги МБДОУ детский сад "Малыш" - </a:t>
            </a:r>
            <a:r>
              <a:rPr lang="ru-RU" sz="2400" b="1" dirty="0" smtClean="0"/>
              <a:t>воспитатель </a:t>
            </a:r>
            <a:r>
              <a:rPr lang="ru-RU" sz="2400" b="1" dirty="0" err="1" smtClean="0"/>
              <a:t>Рослякова</a:t>
            </a:r>
            <a:r>
              <a:rPr lang="ru-RU" sz="2400" b="1" dirty="0" smtClean="0"/>
              <a:t> В.В. и старший воспитатель Бородина Е.В.</a:t>
            </a:r>
            <a:r>
              <a:rPr lang="ru-RU" sz="2400" dirty="0" smtClean="0"/>
              <a:t>- приняли участие в семинаре.</a:t>
            </a:r>
          </a:p>
          <a:p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868" y="285728"/>
            <a:ext cx="177965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События 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000108"/>
            <a:ext cx="8501122" cy="3170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В этот день  дошкольники </a:t>
            </a:r>
            <a:r>
              <a:rPr lang="ru-RU" sz="2400" dirty="0" err="1" smtClean="0"/>
              <a:t>Александрово-Гайского</a:t>
            </a:r>
            <a:r>
              <a:rPr lang="ru-RU" sz="2400" dirty="0" smtClean="0"/>
              <a:t> района получили </a:t>
            </a:r>
            <a:r>
              <a:rPr lang="ru-RU" sz="2400" b="1" dirty="0" smtClean="0"/>
              <a:t>18 репродукций </a:t>
            </a:r>
            <a:r>
              <a:rPr lang="ru-RU" sz="2400" dirty="0" smtClean="0"/>
              <a:t>картин всемирно-известных художников  по проекту «Мировая живопись детям». Педагогам передали 30 методических пособий – Программ для детей старшего дошкольного возраста «Внесем в свой мир Красоту» художественной направленности.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</p:txBody>
      </p:sp>
      <p:pic>
        <p:nvPicPr>
          <p:cNvPr id="70658" name="Picture 2" descr="C:\Users\Елена\Downloads\IMG_20191206_1258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3329556"/>
            <a:ext cx="5143504" cy="352844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5286388"/>
            <a:ext cx="371474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 январе будет проведено </a:t>
            </a:r>
          </a:p>
          <a:p>
            <a:pPr algn="ctr"/>
            <a:r>
              <a:rPr lang="ru-RU" sz="2400" dirty="0" smtClean="0"/>
              <a:t>3 занятия-экскурсии в старшей группе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0166" y="285728"/>
            <a:ext cx="6645153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Проект «Шедевры живописи детям» 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000108"/>
            <a:ext cx="8501122" cy="48320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МБДОУ детский сад "Малыш" участвует в реализации социально-значимого проекта "Шедевры живописи детям".</a:t>
            </a:r>
          </a:p>
          <a:p>
            <a:r>
              <a:rPr lang="ru-RU" sz="2800" dirty="0" smtClean="0"/>
              <a:t>Участники проекта:</a:t>
            </a:r>
          </a:p>
          <a:p>
            <a:r>
              <a:rPr lang="ru-RU" sz="2800" dirty="0" smtClean="0"/>
              <a:t>- воспитанники старшей группы</a:t>
            </a:r>
          </a:p>
          <a:p>
            <a:r>
              <a:rPr lang="ru-RU" sz="2800" dirty="0" smtClean="0"/>
              <a:t>- воспитатель Рослякова В.В.</a:t>
            </a:r>
          </a:p>
          <a:p>
            <a:r>
              <a:rPr lang="ru-RU" sz="2800" dirty="0" smtClean="0"/>
              <a:t>- воспитатель Полянина Л.С.</a:t>
            </a:r>
          </a:p>
          <a:p>
            <a:r>
              <a:rPr lang="ru-RU" sz="2800" dirty="0" smtClean="0"/>
              <a:t>- музыкальный руководитель Шугайкина Е.В.</a:t>
            </a:r>
          </a:p>
          <a:p>
            <a:r>
              <a:rPr lang="ru-RU" sz="2800" dirty="0" smtClean="0"/>
              <a:t>- старший воспитатель Бородина Е.В. (куратор)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143644"/>
            <a:ext cx="91440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2"/>
              </a:rPr>
              <a:t>https://detsad-malish.okis.ru/news/1490625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0166" y="285728"/>
            <a:ext cx="6645153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Проект «Шедевры живописи детям» 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1000108"/>
            <a:ext cx="7858180" cy="35394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Организованы занятия-экскурсии: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/>
              <a:t>"Зима-чародейка".</a:t>
            </a:r>
            <a:r>
              <a:rPr lang="ru-RU" sz="2000" u="sng" dirty="0" smtClean="0">
                <a:hlinkClick r:id="rId2"/>
              </a:rPr>
              <a:t>Подробнее...</a:t>
            </a:r>
            <a:endParaRPr lang="ru-RU" sz="2000" dirty="0" smtClean="0"/>
          </a:p>
          <a:p>
            <a:pPr>
              <a:buFont typeface="Wingdings" pitchFamily="2" charset="2"/>
              <a:buChar char="ü"/>
            </a:pPr>
            <a:r>
              <a:rPr lang="ru-RU" sz="2000" b="1" dirty="0" smtClean="0"/>
              <a:t>"В мире сказок и былин".</a:t>
            </a:r>
            <a:r>
              <a:rPr lang="ru-RU" sz="2000" u="sng" dirty="0" smtClean="0">
                <a:hlinkClick r:id="rId3"/>
              </a:rPr>
              <a:t>Подробнее...</a:t>
            </a:r>
            <a:endParaRPr lang="ru-RU" sz="2000" dirty="0" smtClean="0"/>
          </a:p>
          <a:p>
            <a:pPr>
              <a:buFont typeface="Wingdings" pitchFamily="2" charset="2"/>
              <a:buChar char="ü"/>
            </a:pPr>
            <a:r>
              <a:rPr lang="ru-RU" sz="2000" b="1" dirty="0" smtClean="0"/>
              <a:t>«Золотые слова: "Хлеб всему голова".</a:t>
            </a:r>
            <a:r>
              <a:rPr lang="ru-RU" sz="2000" u="sng" dirty="0" smtClean="0">
                <a:hlinkClick r:id="rId4"/>
              </a:rPr>
              <a:t>Подробнее...</a:t>
            </a:r>
            <a:endParaRPr lang="ru-RU" sz="2000" u="sng" dirty="0" smtClean="0"/>
          </a:p>
          <a:p>
            <a:pPr>
              <a:buFont typeface="Wingdings" pitchFamily="2" charset="2"/>
              <a:buChar char="ü"/>
            </a:pPr>
            <a:r>
              <a:rPr lang="ru-RU" sz="2000" b="1" dirty="0" smtClean="0"/>
              <a:t> «В</a:t>
            </a:r>
            <a:r>
              <a:rPr lang="ru-RU" sz="2000" dirty="0" smtClean="0"/>
              <a:t> </a:t>
            </a:r>
            <a:r>
              <a:rPr lang="ru-RU" sz="2000" b="1" dirty="0" smtClean="0"/>
              <a:t>гостях у И.И. Шишкина».</a:t>
            </a:r>
            <a:r>
              <a:rPr lang="ru-RU" sz="2000" dirty="0" smtClean="0"/>
              <a:t> </a:t>
            </a:r>
            <a:r>
              <a:rPr lang="ru-RU" sz="2000" u="sng" dirty="0" smtClean="0">
                <a:hlinkClick r:id="rId5"/>
              </a:rPr>
              <a:t>Подробнее...</a:t>
            </a:r>
            <a:endParaRPr lang="ru-RU" sz="2000" u="sng" dirty="0" smtClean="0"/>
          </a:p>
          <a:p>
            <a:pPr>
              <a:buFont typeface="Wingdings" pitchFamily="2" charset="2"/>
              <a:buChar char="ü"/>
            </a:pPr>
            <a:r>
              <a:rPr lang="ru-RU" sz="2000" b="1" dirty="0" smtClean="0"/>
              <a:t> "Весны очарование». </a:t>
            </a:r>
            <a:r>
              <a:rPr lang="ru-RU" sz="2000" u="sng" dirty="0" smtClean="0">
                <a:hlinkClick r:id="rId6"/>
              </a:rPr>
              <a:t>Подробнее...</a:t>
            </a:r>
            <a:endParaRPr lang="ru-RU" sz="2000" u="sng" dirty="0" smtClean="0"/>
          </a:p>
          <a:p>
            <a:pPr>
              <a:buFont typeface="Wingdings" pitchFamily="2" charset="2"/>
              <a:buChar char="ü"/>
            </a:pPr>
            <a:r>
              <a:rPr lang="ru-RU" sz="2000" b="1" u="sng" dirty="0" smtClean="0"/>
              <a:t> </a:t>
            </a:r>
            <a:r>
              <a:rPr lang="ru-RU" sz="2000" b="1" dirty="0" smtClean="0"/>
              <a:t>«Детские образы в живописи». </a:t>
            </a:r>
            <a:r>
              <a:rPr lang="ru-RU" sz="2000" u="sng" dirty="0" smtClean="0">
                <a:hlinkClick r:id="rId7"/>
              </a:rPr>
              <a:t>Подробнее...</a:t>
            </a:r>
            <a:endParaRPr lang="ru-RU" sz="2000" b="1" u="sng" dirty="0" smtClean="0"/>
          </a:p>
          <a:p>
            <a:pPr>
              <a:buFont typeface="Wingdings" pitchFamily="2" charset="2"/>
              <a:buChar char="ü"/>
            </a:pPr>
            <a:endParaRPr lang="ru-RU" sz="2000" dirty="0" smtClean="0"/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143644"/>
            <a:ext cx="91440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Подробнее: </a:t>
            </a:r>
            <a:r>
              <a:rPr lang="en-US" sz="2400" dirty="0" smtClean="0">
                <a:hlinkClick r:id="rId8"/>
              </a:rPr>
              <a:t>https://detsad-malish.okis.ru/news/1490625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81923" name="Picture 3" descr="C:\Users\Елена\Downloads\IMG_20200123_100151_Малыш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29256" y="3500438"/>
            <a:ext cx="3317876" cy="2488407"/>
          </a:xfrm>
          <a:prstGeom prst="rect">
            <a:avLst/>
          </a:prstGeom>
          <a:noFill/>
        </p:spPr>
      </p:pic>
      <p:pic>
        <p:nvPicPr>
          <p:cNvPr id="81924" name="Picture 4" descr="C:\Users\Елена\Downloads\20200302_162614_Малыш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42910" y="3495722"/>
            <a:ext cx="4389446" cy="24668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1214422"/>
          <a:ext cx="8215370" cy="385572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8215370"/>
              </a:tblGrid>
              <a:tr h="954176">
                <a:tc>
                  <a:txBody>
                    <a:bodyPr/>
                    <a:lstStyle/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10690" algn="l"/>
                        </a:tabLst>
                        <a:defRPr/>
                      </a:pPr>
                      <a:r>
                        <a:rPr lang="ru-RU" sz="2000" dirty="0" smtClean="0">
                          <a:latin typeface="+mn-lt"/>
                        </a:rPr>
                        <a:t>7. Аттестация: 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внесение изменений в Регламент работы аттестационной комиссии Саратовской области по аттестации педагогических работников</a:t>
                      </a:r>
                      <a:endParaRPr lang="ru-RU" sz="2000" dirty="0" smtClean="0">
                        <a:latin typeface="+mn-lt"/>
                        <a:ea typeface="Times New Roman"/>
                      </a:endParaRPr>
                    </a:p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10690" algn="l"/>
                        </a:tabLst>
                        <a:defRPr/>
                      </a:pPr>
                      <a:endParaRPr lang="ru-RU" sz="2000" b="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4311">
                <a:tc>
                  <a:txBody>
                    <a:bodyPr/>
                    <a:lstStyle/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10690" algn="l"/>
                        </a:tabLst>
                        <a:defRPr/>
                      </a:pPr>
                      <a:r>
                        <a:rPr lang="ru-RU" sz="2000" b="0" dirty="0" smtClean="0">
                          <a:latin typeface="+mn-lt"/>
                          <a:ea typeface="Times New Roman"/>
                        </a:rPr>
                        <a:t>8. Новые рекомендации </a:t>
                      </a:r>
                      <a:r>
                        <a:rPr lang="ru-RU" sz="2000" b="0" dirty="0" err="1" smtClean="0">
                          <a:latin typeface="+mn-lt"/>
                          <a:ea typeface="Times New Roman"/>
                        </a:rPr>
                        <a:t>Роспотребнадзора</a:t>
                      </a:r>
                      <a:r>
                        <a:rPr lang="ru-RU" sz="2000" b="0" dirty="0" smtClean="0">
                          <a:latin typeface="+mn-lt"/>
                          <a:ea typeface="Times New Roman"/>
                        </a:rPr>
                        <a:t>:</a:t>
                      </a:r>
                      <a:r>
                        <a:rPr lang="ru-RU" sz="2000" b="0" baseline="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2000" b="0" dirty="0" smtClean="0">
                          <a:latin typeface="+mn-lt"/>
                          <a:ea typeface="Times New Roman"/>
                        </a:rPr>
                        <a:t>как</a:t>
                      </a:r>
                      <a:r>
                        <a:rPr lang="ru-RU" sz="2000" b="0" baseline="0" dirty="0" smtClean="0">
                          <a:latin typeface="+mn-lt"/>
                          <a:ea typeface="Times New Roman"/>
                        </a:rPr>
                        <a:t> организовать </a:t>
                      </a:r>
                      <a:r>
                        <a:rPr lang="ru-RU" sz="2000" b="0" dirty="0" smtClean="0">
                          <a:latin typeface="+mn-lt"/>
                          <a:ea typeface="Times New Roman"/>
                        </a:rPr>
                        <a:t>работу детского сада,</a:t>
                      </a:r>
                      <a:r>
                        <a:rPr lang="ru-RU" sz="2000" b="0" baseline="0" dirty="0" smtClean="0">
                          <a:latin typeface="+mn-lt"/>
                          <a:ea typeface="Times New Roman"/>
                        </a:rPr>
                        <a:t> чтобы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снизить риск распространения COVID-19</a:t>
                      </a:r>
                    </a:p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10690" algn="l"/>
                        </a:tabLst>
                        <a:defRPr/>
                      </a:pPr>
                      <a:endParaRPr lang="ru-RU" sz="2000" b="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506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10690" algn="l"/>
                        </a:tabLst>
                        <a:defRPr/>
                      </a:pPr>
                      <a:r>
                        <a:rPr lang="ru-RU" sz="2000" dirty="0" smtClean="0">
                          <a:latin typeface="+mn-lt"/>
                        </a:rPr>
                        <a:t>        9. Подготовка к работе в летний оздоровительный период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10690" algn="l"/>
                        </a:tabLst>
                        <a:defRPr/>
                      </a:pP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5919">
                <a:tc>
                  <a:txBody>
                    <a:bodyPr/>
                    <a:lstStyle/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10690" algn="l"/>
                        </a:tabLst>
                        <a:defRPr/>
                      </a:pPr>
                      <a:r>
                        <a:rPr lang="ru-RU" sz="2000" dirty="0" smtClean="0">
                          <a:latin typeface="+mn-lt"/>
                        </a:rPr>
                        <a:t>10. Обсуждение и принятие решения педсовета</a:t>
                      </a:r>
                    </a:p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10690" algn="l"/>
                        </a:tabLst>
                        <a:defRPr/>
                      </a:pPr>
                      <a:endParaRPr lang="ru-RU" sz="2000" dirty="0" smtClean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00430" y="285728"/>
            <a:ext cx="25061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Повестка дня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571480"/>
            <a:ext cx="707236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Годовые задачи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2000240"/>
            <a:ext cx="7572428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Цель работы на 2019-2020 учебный год</a:t>
            </a:r>
            <a:r>
              <a:rPr lang="ru-RU" sz="2800" dirty="0" smtClean="0"/>
              <a:t>: </a:t>
            </a:r>
          </a:p>
          <a:p>
            <a:r>
              <a:rPr lang="ru-RU" sz="2800" dirty="0" smtClean="0"/>
              <a:t>создание благоприятных условий для развития детей в соответствии с их возрастными и индивидуальными особенностями в условиях реализации ФГОС ДО.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1928802"/>
            <a:ext cx="8286808" cy="46782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Приоритетные направления </a:t>
            </a:r>
            <a:r>
              <a:rPr lang="ru-RU" sz="2800" dirty="0" smtClean="0"/>
              <a:t>в деятельности МБДОУ детский сад «Малыш»  в 2019/20 учебном году:</a:t>
            </a:r>
          </a:p>
          <a:p>
            <a:endParaRPr lang="ru-RU" sz="2800" dirty="0" smtClean="0"/>
          </a:p>
          <a:p>
            <a:r>
              <a:rPr lang="ru-RU" sz="2800" dirty="0" smtClean="0"/>
              <a:t>1. Развитие социально-коммуникативных навыков детей в рамках нравственно-патриотического воспитания.</a:t>
            </a:r>
          </a:p>
          <a:p>
            <a:r>
              <a:rPr lang="ru-RU" sz="2800" dirty="0" smtClean="0"/>
              <a:t>2. Музыкальное развитие дошкольников в аспекте требований ФГОС ДО. </a:t>
            </a:r>
          </a:p>
          <a:p>
            <a:r>
              <a:rPr lang="ru-RU" sz="2800" dirty="0" smtClean="0"/>
              <a:t>3. Совершенствование условий для сохранения и укрепления здоровья воспитанников.</a:t>
            </a:r>
          </a:p>
          <a:p>
            <a:endParaRPr lang="ru-RU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214414" y="428604"/>
            <a:ext cx="707236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Годовые задачи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736"/>
            <a:ext cx="8286808" cy="51706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1. Совершенствовать работу по нравственно-патриотическому воспитанию дошкольников. Активизировать работу педагогов по формированию у детей морально-патриотического чувства через воспитание любви к своей семье, родному селу, родному краю. </a:t>
            </a:r>
          </a:p>
          <a:p>
            <a:r>
              <a:rPr lang="ru-RU" sz="2400" dirty="0" smtClean="0"/>
              <a:t>2. Повысить компетентность участников образовательного процесса в области музыкального развития дошкольников в соответствии с современными требованиями.</a:t>
            </a:r>
          </a:p>
          <a:p>
            <a:r>
              <a:rPr lang="ru-RU" sz="2400" dirty="0" smtClean="0"/>
              <a:t>3. Сохранять и укреплять здоровье детей, обеспечивать их физическую и психическую безопасность в условиях детского сада совместно с семьями воспитанников, формировать у детей представление о здоровом образе жизни и основах безопасности жизнедеятельности. </a:t>
            </a:r>
          </a:p>
          <a:p>
            <a:endParaRPr lang="ru-RU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071538" y="428604"/>
            <a:ext cx="707236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Годовые задачи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7422" y="571480"/>
            <a:ext cx="4909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Повышение квалификации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1428736"/>
            <a:ext cx="721523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Педагоги детского сада "Малыш" повысили квалификацию посредством </a:t>
            </a:r>
            <a:r>
              <a:rPr lang="ru-RU" sz="2000" dirty="0" err="1" smtClean="0"/>
              <a:t>вебинаров</a:t>
            </a:r>
            <a:r>
              <a:rPr lang="ru-RU" sz="2000" dirty="0" smtClean="0"/>
              <a:t>, семинаров</a:t>
            </a:r>
          </a:p>
          <a:p>
            <a:pPr algn="ctr"/>
            <a:endParaRPr lang="ru-RU" sz="2000" dirty="0" smtClean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397878"/>
          <a:ext cx="8572560" cy="5212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3206"/>
                <a:gridCol w="592935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Ф.И.О.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мероприятия, тема</a:t>
                      </a:r>
                      <a:endParaRPr lang="ru-RU" dirty="0"/>
                    </a:p>
                  </a:txBody>
                  <a:tcPr/>
                </a:tc>
              </a:tr>
              <a:tr h="955843">
                <a:tc>
                  <a:txBody>
                    <a:bodyPr/>
                    <a:lstStyle/>
                    <a:p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Жаворонкова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Н.В.</a:t>
                      </a:r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АНО ДПО «Международная педагогическая академия дошкольного образования» курс повышения квалификации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«Физическое развитие и формирование основ здорового образа жизни у детей раннего и дошкольного возраста»,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36</a:t>
                      </a: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часов, 12.11-03.12.2019 года</a:t>
                      </a:r>
                      <a:endParaRPr lang="ru-RU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5584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Новикова Л.Н.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АНО ДПО «Международная педагогическая академия дошкольного образования» курс повышения квалификации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«Среда</a:t>
                      </a:r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как третий педагог»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часов, 17.12.2019-21.01.2020 года</a:t>
                      </a:r>
                      <a:endParaRPr lang="ru-RU" sz="20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5584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Бородина Е.В.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ООО «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Инфоурок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по ДПП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«Теория и методика развития дошкольника для организации образовательной деятельности в дошкольных образовательных организациях с учетом ФГОС ДО»,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 часа,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24.12.2019-15.01.2020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7422" y="571480"/>
            <a:ext cx="4909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Повышение квалификации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1428736"/>
            <a:ext cx="721523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Педагоги детского сада "Малыш" повысили квалификацию посредством </a:t>
            </a:r>
            <a:r>
              <a:rPr lang="ru-RU" sz="2000" dirty="0" err="1" smtClean="0"/>
              <a:t>вебинаров</a:t>
            </a:r>
            <a:r>
              <a:rPr lang="ru-RU" sz="2000" dirty="0" smtClean="0"/>
              <a:t>, семинаров</a:t>
            </a:r>
          </a:p>
          <a:p>
            <a:pPr algn="ctr"/>
            <a:endParaRPr lang="ru-RU" sz="2000" dirty="0" smtClean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1" y="1397878"/>
          <a:ext cx="8215370" cy="506960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71834"/>
                <a:gridCol w="5143536"/>
              </a:tblGrid>
              <a:tr h="8426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Ф.И.О.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мероприятия, тема</a:t>
                      </a:r>
                      <a:endParaRPr lang="ru-RU" dirty="0"/>
                    </a:p>
                  </a:txBody>
                  <a:tcPr/>
                </a:tc>
              </a:tr>
              <a:tr h="1367955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Полянина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Л.С.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ООО «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Инфоурок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«Теория и методика развития дошкольника для организации образовательной деятельности в дошкольных образовательных организациях с учётом ФГОС ДО» в объёме 72 часов,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 марта</a:t>
                      </a: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апреля 2020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41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err="1" smtClean="0"/>
                        <a:t>Рослякова</a:t>
                      </a:r>
                      <a:r>
                        <a:rPr lang="ru-RU" sz="2400" b="1" dirty="0" smtClean="0"/>
                        <a:t> В.В.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Проходит</a:t>
                      </a:r>
                      <a:r>
                        <a:rPr lang="ru-RU" sz="20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курсы повышение квалификации</a:t>
                      </a:r>
                      <a:endParaRPr lang="ru-RU" sz="2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53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err="1" smtClean="0">
                          <a:solidFill>
                            <a:schemeClr val="tx1"/>
                          </a:solidFill>
                        </a:rPr>
                        <a:t>Габдрашитова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Ф.З.</a:t>
                      </a:r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ООО «Центр повышения квалификации и переподготовки «Луч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знаний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». КПК  по дополнительной программе «Воспитание детей дошкольного возраста», 72 часа, 6-12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мая 2020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7422" y="571480"/>
            <a:ext cx="4909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Повышение квалификации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1428736"/>
            <a:ext cx="721523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Педагоги детского сада "Малыш" повысили квалификацию посредством </a:t>
            </a:r>
            <a:r>
              <a:rPr lang="ru-RU" sz="2000" dirty="0" err="1" smtClean="0"/>
              <a:t>вебинаров</a:t>
            </a:r>
            <a:r>
              <a:rPr lang="ru-RU" sz="2000" dirty="0" smtClean="0"/>
              <a:t>, семинаров</a:t>
            </a:r>
          </a:p>
          <a:p>
            <a:pPr algn="ctr"/>
            <a:endParaRPr lang="ru-RU" sz="2000" dirty="0" smtClean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0" y="1397878"/>
          <a:ext cx="8215370" cy="46028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71834"/>
                <a:gridCol w="5143536"/>
              </a:tblGrid>
              <a:tr h="10047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Ф.И.О.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мероприятия, тема</a:t>
                      </a:r>
                      <a:endParaRPr lang="ru-RU" dirty="0"/>
                    </a:p>
                  </a:txBody>
                  <a:tcPr/>
                </a:tc>
              </a:tr>
              <a:tr h="1926273">
                <a:tc>
                  <a:txBody>
                    <a:bodyPr/>
                    <a:lstStyle/>
                    <a:p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Бородина Е.В.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ООО «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Инфоурок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».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П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рофессиональная переподготовка по программе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«Организация деятельности педагога-психолога в организациях дошкольного образования» , 300 часов, 31.01-15.04.2020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71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Бородина Е.В.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Курс «Дистанционное обучение: организация процесса и использование  бесплатных приложений , курсов, </a:t>
                      </a:r>
                      <a:r>
                        <a:rPr lang="ru-RU" sz="2000" dirty="0" err="1" smtClean="0">
                          <a:latin typeface="+mn-lt"/>
                          <a:ea typeface="Times New Roman"/>
                          <a:cs typeface="Times New Roman"/>
                        </a:rPr>
                        <a:t>видеолекций</a:t>
                      </a: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», 16 часов, май 2020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30A0"/>
      </a:hlink>
      <a:folHlink>
        <a:srgbClr val="7030A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2313</TotalTime>
  <Words>1032</Words>
  <Application>Microsoft Office PowerPoint</Application>
  <PresentationFormat>Экран (4:3)</PresentationFormat>
  <Paragraphs>184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Елена</cp:lastModifiedBy>
  <cp:revision>466</cp:revision>
  <dcterms:created xsi:type="dcterms:W3CDTF">2014-07-06T18:18:01Z</dcterms:created>
  <dcterms:modified xsi:type="dcterms:W3CDTF">2020-05-27T23:24:17Z</dcterms:modified>
</cp:coreProperties>
</file>