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364" r:id="rId2"/>
    <p:sldId id="359" r:id="rId3"/>
    <p:sldId id="362" r:id="rId4"/>
    <p:sldId id="361" r:id="rId5"/>
    <p:sldId id="380" r:id="rId6"/>
    <p:sldId id="419" r:id="rId7"/>
    <p:sldId id="351" r:id="rId8"/>
    <p:sldId id="366" r:id="rId9"/>
    <p:sldId id="420" r:id="rId10"/>
    <p:sldId id="385" r:id="rId11"/>
    <p:sldId id="386" r:id="rId12"/>
    <p:sldId id="384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402" r:id="rId21"/>
    <p:sldId id="395" r:id="rId22"/>
    <p:sldId id="421" r:id="rId23"/>
    <p:sldId id="423" r:id="rId24"/>
    <p:sldId id="422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>
        <p:scale>
          <a:sx n="70" d="100"/>
          <a:sy n="70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Сводная диаграмма "Итоговый</a:t>
            </a:r>
            <a:r>
              <a:rPr lang="ru-RU" sz="1600" baseline="0">
                <a:latin typeface="Times New Roman" pitchFamily="18" charset="0"/>
                <a:cs typeface="Times New Roman" pitchFamily="18" charset="0"/>
              </a:rPr>
              <a:t> результат"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н - не сформирован</c:v>
                </c:pt>
                <c:pt idx="1">
                  <c:v>ч - находится в стадии формирования</c:v>
                </c:pt>
                <c:pt idx="2">
                  <c:v>с - сформирован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1.2000000000000012E-2</c:v>
                </c:pt>
                <c:pt idx="1">
                  <c:v>0.22500000000000023</c:v>
                </c:pt>
                <c:pt idx="2">
                  <c:v>0.76300000000000079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 - не сформирован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 гр. раннего возраста</c:v>
                </c:pt>
                <c:pt idx="1">
                  <c:v>Младшая</c:v>
                </c:pt>
                <c:pt idx="2">
                  <c:v>Средняя</c:v>
                </c:pt>
                <c:pt idx="3">
                  <c:v>Старшая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5.0000000000000024E-2</c:v>
                </c:pt>
                <c:pt idx="1">
                  <c:v>0</c:v>
                </c:pt>
                <c:pt idx="2" formatCode="General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 - находится в стадии формирования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 гр. раннего возраста</c:v>
                </c:pt>
                <c:pt idx="1">
                  <c:v>Младшая</c:v>
                </c:pt>
                <c:pt idx="2">
                  <c:v>Средняя</c:v>
                </c:pt>
                <c:pt idx="3">
                  <c:v>Старшая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0.48000000000000032</c:v>
                </c:pt>
                <c:pt idx="1">
                  <c:v>0.13</c:v>
                </c:pt>
                <c:pt idx="2">
                  <c:v>0.12000000000000002</c:v>
                </c:pt>
                <c:pt idx="3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- сформирован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 гр. раннего возраста</c:v>
                </c:pt>
                <c:pt idx="1">
                  <c:v>Младшая</c:v>
                </c:pt>
                <c:pt idx="2">
                  <c:v>Средняя</c:v>
                </c:pt>
                <c:pt idx="3">
                  <c:v>Старшая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0.47000000000000008</c:v>
                </c:pt>
                <c:pt idx="1">
                  <c:v>0.87000000000000099</c:v>
                </c:pt>
                <c:pt idx="2">
                  <c:v>0.88000000000000012</c:v>
                </c:pt>
                <c:pt idx="3">
                  <c:v>0.83000000000000063</c:v>
                </c:pt>
              </c:numCache>
            </c:numRef>
          </c:val>
        </c:ser>
        <c:axId val="86621568"/>
        <c:axId val="86631552"/>
      </c:barChart>
      <c:catAx>
        <c:axId val="86621568"/>
        <c:scaling>
          <c:orientation val="minMax"/>
        </c:scaling>
        <c:axPos val="b"/>
        <c:tickLblPos val="nextTo"/>
        <c:crossAx val="86631552"/>
        <c:crosses val="autoZero"/>
        <c:auto val="1"/>
        <c:lblAlgn val="ctr"/>
        <c:lblOffset val="100"/>
      </c:catAx>
      <c:valAx>
        <c:axId val="86631552"/>
        <c:scaling>
          <c:orientation val="minMax"/>
        </c:scaling>
        <c:axPos val="l"/>
        <c:majorGridlines/>
        <c:numFmt formatCode="0%" sourceLinked="1"/>
        <c:tickLblPos val="nextTo"/>
        <c:crossAx val="8662156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69647" cy="9305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Бородина Е.В. «Итоги работы по реализации годовых задач МБДОУ детский сад «Малыш» </a:t>
            </a:r>
          </a:p>
          <a:p>
            <a:r>
              <a:rPr lang="ru-RU" dirty="0" smtClean="0"/>
              <a:t>за первое полугодие 2016-2017 учебного года»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dirty="0" smtClean="0"/>
              <a:t>12.01.2017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01946-1318-4DF8-A55D-0C2F93FC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etsad-malish.okis.ru/files/1/4/4/144/pedsovet20200528/20200528_10.pd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borodina.okis.ru/news/148871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borodina.okis.ru/news/14887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etsad-malish.okis.ru/news/148903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polozhenie-o-provedeni-festivalja-narodnyh-igr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rodina.okis.ru/news/1488016" TargetMode="External"/><Relationship Id="rId2" Type="http://schemas.openxmlformats.org/officeDocument/2006/relationships/hyperlink" Target="https://borodina.okis.ru/news/148674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etsad-malish.okis.ru/files/1/4/4/144/2019-2020/%D0%A1%D0%B0%D0%BC%D0%BE%D0%BE%D0%B1%D1%81%D0%BB%D0%B5%D0%B4%D0%BE%D0%B2%D0%B0%D0%BD%D0%B8%D0%B5%20%D0%B4%D1%81%20%D0%9C%D0%90%D0%9B%D0%AB%D0%A8%20%D0%B7%D0%B0%202019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49271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Учет индивидуального развития дошкольников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8286808" cy="51398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«Результаты мониторинга освоения воспитанниками ООП МБДОУ детский сад «Малыш»</a:t>
            </a:r>
          </a:p>
          <a:p>
            <a:pPr algn="ctr"/>
            <a:endParaRPr lang="ru-RU" sz="2000" b="1" dirty="0" smtClean="0"/>
          </a:p>
          <a:p>
            <a:pPr algn="just"/>
            <a:r>
              <a:rPr lang="ru-RU" dirty="0" smtClean="0"/>
              <a:t>Общие результаты диагностики отражены в аналитической справке от 18.05.2020 </a:t>
            </a:r>
          </a:p>
          <a:p>
            <a:pPr algn="just"/>
            <a:r>
              <a:rPr lang="en-US" dirty="0" smtClean="0">
                <a:hlinkClick r:id="rId2"/>
              </a:rPr>
              <a:t>https://detsad-malish.okis.ru/files/1/4/4/144/pedsovet20200528/20200528_10.pdf</a:t>
            </a:r>
            <a:endParaRPr lang="ru-RU" dirty="0" smtClean="0"/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Итоговый результат:</a:t>
            </a:r>
            <a:r>
              <a:rPr lang="ru-RU" sz="2000" dirty="0" smtClean="0"/>
              <a:t> сформированные показатели </a:t>
            </a:r>
            <a:r>
              <a:rPr lang="ru-RU" sz="2000" b="1" dirty="0" smtClean="0"/>
              <a:t>76,3%,</a:t>
            </a:r>
            <a:r>
              <a:rPr lang="ru-RU" sz="2000" dirty="0" smtClean="0"/>
              <a:t> находящиеся в стадии формирования – </a:t>
            </a:r>
            <a:r>
              <a:rPr lang="ru-RU" sz="2000" b="1" dirty="0" smtClean="0"/>
              <a:t>22,5%.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dirty="0" smtClean="0"/>
              <a:t>Во всех возрастных группах воспитателями и специалистами организована работа по</a:t>
            </a:r>
            <a:r>
              <a:rPr lang="ru-RU" sz="2000" b="1" dirty="0" smtClean="0"/>
              <a:t> </a:t>
            </a:r>
            <a:r>
              <a:rPr lang="ru-RU" sz="2000" dirty="0" smtClean="0"/>
              <a:t>учету индивидуального развития воспитанников. Заведены папки, в которых хранятся индивидуальные карты развития, сводные таблицы «Показатели развития в образовательных областях», «Журналы индивидуальной работы с воспитанниками».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909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Районное методическое объединение</a:t>
            </a:r>
          </a:p>
          <a:p>
            <a:pPr algn="ctr"/>
            <a:r>
              <a:rPr lang="ru-RU" sz="3200" dirty="0" smtClean="0"/>
              <a:t>на базе МБДОУ детский сад «Малыш»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643050"/>
          <a:ext cx="8143932" cy="21730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49807"/>
                <a:gridCol w="1211494"/>
                <a:gridCol w="1682631"/>
              </a:tblGrid>
              <a:tr h="801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Тема и форма, место выступления, открытого мероприятия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527" marR="59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Сроки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527" marR="59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527" marR="59527" marT="0" marB="0"/>
                </a:tc>
              </a:tr>
              <a:tr h="51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Открытый показ НОД по музыкальной деятельности «Король-барабан» в средней группе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Музыкальный руководитель: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Шугайкина</a:t>
                      </a:r>
                      <a:r>
                        <a:rPr lang="ru-RU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Т.В.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24.10.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г.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муниципальный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6561" name="Picture 1" descr="C:\Users\Елена\Downloads\IMG_20191024_090948_Мал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4175132" cy="31313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357694"/>
            <a:ext cx="3857652" cy="200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Муниципальный	 фестиваль «Педагогический  калейдоскоп», запланированный на апрель 2020, не проведен в связи с карантинными мероприятиями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42852"/>
            <a:ext cx="6151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Районное методическое объединение </a:t>
            </a:r>
          </a:p>
          <a:p>
            <a:pPr algn="ctr"/>
            <a:r>
              <a:rPr lang="ru-RU" sz="2800" dirty="0" smtClean="0"/>
              <a:t>на базе ДОУ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26894"/>
            <a:ext cx="914400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b="1" dirty="0" smtClean="0">
                <a:hlinkClick r:id="rId2"/>
              </a:rPr>
              <a:t>РМО воспитателей детей старшего дошкольного возраста</a:t>
            </a:r>
            <a:r>
              <a:rPr lang="ru-RU" b="1" dirty="0" smtClean="0"/>
              <a:t> по теме  «Музыкальное развитие дошкольников в соответствии с требованиями Стандарта» состоялось 26.11.2019 года на базе МБДОУ "Детский сад "Пчелка".</a:t>
            </a: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Подробнее...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4754" name="Picture 2" descr="C:\Users\Елена\Downloads\IMG_20191126_095635_Малы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197247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1071546"/>
            <a:ext cx="4429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 Руководитель РМО Бородина Е.В.</a:t>
            </a:r>
            <a:r>
              <a:rPr lang="ru-RU" dirty="0" smtClean="0"/>
              <a:t>  </a:t>
            </a:r>
          </a:p>
          <a:p>
            <a:r>
              <a:rPr lang="ru-RU" dirty="0" smtClean="0"/>
              <a:t>теоретически обосновала проблему «Музыкальное развитие дошкольников в соответствии с требованиями Стандарта». </a:t>
            </a:r>
          </a:p>
          <a:p>
            <a:r>
              <a:rPr lang="ru-RU" dirty="0" smtClean="0"/>
              <a:t>Затем организовала с педагогами игру «Музыкальная шкатулка» с заданиями: «Выбери правильный ответ», блиц-опрос, «Включение музыки в сюжетно-ролевые игры» и др.</a:t>
            </a:r>
          </a:p>
          <a:p>
            <a:r>
              <a:rPr lang="ru-RU" dirty="0" smtClean="0"/>
              <a:t>Рассказала о введении Профессионального стандарта педагога, о требованиях к образованию и новых функциях педагогов, продемонстрировала презентацию «Какие </a:t>
            </a:r>
            <a:r>
              <a:rPr lang="ru-RU" dirty="0" err="1" smtClean="0"/>
              <a:t>профстандарты</a:t>
            </a:r>
            <a:r>
              <a:rPr lang="ru-RU" dirty="0" smtClean="0"/>
              <a:t> обязательно ввести до января».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428604"/>
            <a:ext cx="6151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Районное методическое объединение </a:t>
            </a:r>
          </a:p>
          <a:p>
            <a:pPr algn="ctr"/>
            <a:r>
              <a:rPr lang="ru-RU" sz="2800" dirty="0" smtClean="0"/>
              <a:t>на базе ДОУ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26894"/>
            <a:ext cx="914400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b="1" dirty="0" smtClean="0">
                <a:hlinkClick r:id="rId2"/>
              </a:rPr>
              <a:t>РМО воспитателей детей старшего дошкольного возраста</a:t>
            </a:r>
            <a:r>
              <a:rPr lang="ru-RU" b="1" dirty="0" smtClean="0"/>
              <a:t> </a:t>
            </a:r>
            <a:r>
              <a:rPr lang="ru-RU" dirty="0" smtClean="0"/>
              <a:t>по теме </a:t>
            </a:r>
            <a:r>
              <a:rPr lang="ru-RU" b="1" dirty="0" smtClean="0"/>
              <a:t> </a:t>
            </a:r>
            <a:r>
              <a:rPr lang="ru-RU" dirty="0" smtClean="0"/>
              <a:t>«Музыкальное развитие дошкольников в соответствии с требованиями Стандарта» состоялось 26.11.2019 года на базе МБДОУ "Детский сад "Пчелка". </a:t>
            </a:r>
            <a:r>
              <a:rPr lang="ru-RU" dirty="0" smtClean="0">
                <a:hlinkClick r:id="rId2"/>
              </a:rPr>
              <a:t>Подробнее...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5778" name="Picture 2" descr="C:\Users\Елена\Downloads\IMG_20191126_104632_Малы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292640" cy="3214710"/>
          </a:xfrm>
          <a:prstGeom prst="rect">
            <a:avLst/>
          </a:prstGeom>
          <a:noFill/>
        </p:spPr>
      </p:pic>
      <p:pic>
        <p:nvPicPr>
          <p:cNvPr id="75779" name="Picture 3" descr="C:\Users\Елена\Downloads\IMG_20191126_105204_Малы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4286260" cy="3209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18.12.2019 </a:t>
            </a:r>
            <a:r>
              <a:rPr lang="ru-RU" dirty="0" smtClean="0">
                <a:hlinkClick r:id="rId2"/>
              </a:rPr>
              <a:t>Акция к дню рождения детского сада</a:t>
            </a:r>
            <a:endParaRPr lang="ru-RU" dirty="0" smtClean="0"/>
          </a:p>
          <a:p>
            <a:r>
              <a:rPr lang="ru-RU" b="1" dirty="0" smtClean="0"/>
              <a:t>К дню рождения детского сада - 8 декабря - была приурочена акция «Музыкальная ложка в подарок». </a:t>
            </a:r>
            <a:r>
              <a:rPr lang="ru-RU" u="sng" dirty="0" smtClean="0">
                <a:hlinkClick r:id="rId2"/>
              </a:rPr>
              <a:t>Подробнее...</a:t>
            </a:r>
            <a:endParaRPr lang="ru-RU" u="sng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C:\Users\Елена\Downloads\IMG_20191213_15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29066"/>
            <a:ext cx="333375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4000" dirty="0" smtClean="0"/>
              <a:t>Фестиваль народных игр – </a:t>
            </a:r>
            <a:br>
              <a:rPr lang="ru-RU" sz="4000" dirty="0" smtClean="0"/>
            </a:br>
            <a:r>
              <a:rPr lang="ru-RU" sz="4000" dirty="0" smtClean="0"/>
              <a:t>ноябрь 2019 год</a:t>
            </a:r>
            <a:endParaRPr lang="ru-RU" sz="4000" dirty="0"/>
          </a:p>
        </p:txBody>
      </p:sp>
      <p:pic>
        <p:nvPicPr>
          <p:cNvPr id="78851" name="Picture 3" descr="C:\Users\Елена\Downloads\Безымянный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5286412" cy="39648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Положение о проведении «Фестиваля народных игр» - </a:t>
            </a:r>
            <a:r>
              <a:rPr lang="en-US" sz="2000" dirty="0" smtClean="0">
                <a:hlinkClick r:id="rId3"/>
              </a:rPr>
              <a:t>https://www.maam.ru/detskijsad/polozhenie-o-provedeni-festivalja-narodnyh-igr.html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552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Акции: социальные, экологические, </a:t>
            </a:r>
          </a:p>
          <a:p>
            <a:pPr algn="ctr"/>
            <a:r>
              <a:rPr lang="ru-RU" sz="3200" dirty="0" smtClean="0"/>
              <a:t>психологические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707236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- Акция «День психологии». Октябрь 2019 г.</a:t>
            </a:r>
          </a:p>
          <a:p>
            <a:r>
              <a:rPr lang="ru-RU" sz="2400" b="1" dirty="0" smtClean="0"/>
              <a:t>- Акция «Письмо маме». Ноябрь 2019 г.</a:t>
            </a:r>
          </a:p>
          <a:p>
            <a:r>
              <a:rPr lang="ru-RU" sz="2400" b="1" dirty="0" smtClean="0"/>
              <a:t>- Социальная экологическая акция «Птичья столовая». Декабрь 2019 г. – февраль 2020 г.</a:t>
            </a:r>
          </a:p>
        </p:txBody>
      </p:sp>
      <p:pic>
        <p:nvPicPr>
          <p:cNvPr id="46081" name="Picture 1" descr="C:\Users\Елена\Downloads\detsad-997-1543308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4286258" cy="3213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552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Акции: социальные, экологические, </a:t>
            </a:r>
          </a:p>
          <a:p>
            <a:pPr algn="ctr"/>
            <a:r>
              <a:rPr lang="ru-RU" sz="3200" dirty="0" smtClean="0"/>
              <a:t>психологические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- Акция «День психологии». Октябрь 2019 г.</a:t>
            </a:r>
          </a:p>
        </p:txBody>
      </p:sp>
      <p:pic>
        <p:nvPicPr>
          <p:cNvPr id="69635" name="Picture 3" descr="C:\Users\Елена\Downloads\ДП_20181010_103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3428992" cy="2571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9636" name="Picture 4" descr="C:\Users\Елена\Downloads\ДП_20181011_123057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43257"/>
            <a:ext cx="2786057" cy="37147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9634" name="Picture 2" descr="C:\Users\Елена\Downloads\ДП_20181010_080833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3116"/>
            <a:ext cx="3429023" cy="2571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29322" y="5000636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рамках акции организованы мероприятия для детей, родителей и педагогов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552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Акции: социальные, экологические, </a:t>
            </a:r>
          </a:p>
          <a:p>
            <a:pPr algn="ctr"/>
            <a:r>
              <a:rPr lang="ru-RU" sz="3200" dirty="0" smtClean="0"/>
              <a:t>психологические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- Акция «День психологии». Октябрь 2019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950" y="5000636"/>
            <a:ext cx="2571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Оформлены </a:t>
            </a:r>
            <a:r>
              <a:rPr lang="ru-RU" sz="2000" b="1" u="sng" dirty="0" smtClean="0"/>
              <a:t>консультационные материалы </a:t>
            </a:r>
            <a:r>
              <a:rPr lang="ru-RU" sz="2000" b="1" dirty="0" smtClean="0"/>
              <a:t>для родителей и педагогов</a:t>
            </a:r>
            <a:endParaRPr lang="ru-RU" sz="2000" b="1" dirty="0"/>
          </a:p>
        </p:txBody>
      </p:sp>
      <p:pic>
        <p:nvPicPr>
          <p:cNvPr id="45058" name="Picture 2" descr="C:\Users\Елена\Downloads\IMG_20191010_103952_Мал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381530" cy="32861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5059" name="Picture 3" descr="C:\Users\Елена\Downloads\P1290806_Малы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619525" cy="27146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5060" name="Picture 4" descr="C:\Users\Елена\Downloads\IMG_20191010_084128_Малыш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5143512"/>
            <a:ext cx="1936741" cy="14525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552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Акции: социальные, экологические, </a:t>
            </a:r>
          </a:p>
          <a:p>
            <a:pPr algn="ctr"/>
            <a:r>
              <a:rPr lang="ru-RU" sz="3200" dirty="0" smtClean="0"/>
              <a:t>психологические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- Акция «Письмо маме». Ноябрь 2019 г.</a:t>
            </a:r>
          </a:p>
        </p:txBody>
      </p:sp>
      <p:pic>
        <p:nvPicPr>
          <p:cNvPr id="70658" name="Picture 2" descr="C:\Users\Елена\Downloads\detsad-997-15433087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071810"/>
            <a:ext cx="4048649" cy="30349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6082" name="Picture 2" descr="C:\Users\Елена\Downloads\IMG_20191121_114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5" y="2095500"/>
            <a:ext cx="4124325" cy="47625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552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Акции: социальные, экологические, </a:t>
            </a:r>
          </a:p>
          <a:p>
            <a:pPr algn="ctr"/>
            <a:r>
              <a:rPr lang="ru-RU" sz="3200" dirty="0" smtClean="0"/>
              <a:t>психологические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73581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Социальная экологическая акция «Птичья столовая» </a:t>
            </a:r>
          </a:p>
        </p:txBody>
      </p:sp>
      <p:pic>
        <p:nvPicPr>
          <p:cNvPr id="47107" name="Picture 3" descr="C:\Users\Елена\Desktop\Фото Акция птичья столовая\IMG_20191206_1055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285992"/>
            <a:ext cx="5357850" cy="401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858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Оценка индивидуального развития воспитанников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001056" cy="45005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785786" y="1928802"/>
          <a:ext cx="7500990" cy="421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357166"/>
            <a:ext cx="7036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Музыкальное развитие дошкольников </a:t>
            </a:r>
          </a:p>
          <a:p>
            <a:pPr algn="ctr"/>
            <a:r>
              <a:rPr lang="ru-RU" sz="3200" dirty="0" smtClean="0"/>
              <a:t>в аспекте требований ФГОС ДО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928802"/>
            <a:ext cx="785818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Проведен педагогический совет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Пополнилась РППС по музыкальной деятельности:</a:t>
            </a:r>
          </a:p>
          <a:p>
            <a:pPr>
              <a:buFontTx/>
              <a:buChar char="-"/>
            </a:pPr>
            <a:r>
              <a:rPr lang="ru-RU" sz="2400" b="1" dirty="0" smtClean="0"/>
              <a:t> Музыкальные уголки в группах</a:t>
            </a:r>
          </a:p>
          <a:p>
            <a:pPr>
              <a:buFontTx/>
              <a:buChar char="-"/>
            </a:pPr>
            <a:r>
              <a:rPr lang="ru-RU" sz="2400" b="1" dirty="0" smtClean="0"/>
              <a:t> Мини-музеи «Звук-волшебник», «Король-барабан», «</a:t>
            </a:r>
            <a:r>
              <a:rPr lang="ru-RU" sz="2400" b="1" dirty="0" err="1" smtClean="0"/>
              <a:t>До-ре-ми-фа</a:t>
            </a:r>
            <a:r>
              <a:rPr lang="ru-RU" sz="2400" b="1" dirty="0" smtClean="0"/>
              <a:t>»</a:t>
            </a:r>
          </a:p>
          <a:p>
            <a:pPr>
              <a:buFontTx/>
              <a:buChar char="-"/>
            </a:pPr>
            <a:r>
              <a:rPr lang="ru-RU" sz="2400" b="1" dirty="0" smtClean="0"/>
              <a:t> Музыкальная стена на участке</a:t>
            </a:r>
          </a:p>
          <a:p>
            <a:pPr>
              <a:buFontTx/>
              <a:buChar char="-"/>
            </a:pPr>
            <a:r>
              <a:rPr lang="ru-RU" sz="2400" b="1" dirty="0" smtClean="0"/>
              <a:t> Значительно расширился перечень музыкальных инструментов в результате закупок и конкурса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357166"/>
            <a:ext cx="7036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Музыкальное развитие дошкольников </a:t>
            </a:r>
          </a:p>
          <a:p>
            <a:pPr algn="ctr"/>
            <a:r>
              <a:rPr lang="ru-RU" sz="3200" dirty="0" smtClean="0"/>
              <a:t>в аспекте требований ФГОС ДО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928802"/>
            <a:ext cx="785818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Тематический контроль </a:t>
            </a:r>
          </a:p>
          <a:p>
            <a:r>
              <a:rPr lang="ru-RU" sz="2400" b="1" dirty="0" smtClean="0"/>
              <a:t>- </a:t>
            </a:r>
            <a:r>
              <a:rPr lang="ru-RU" sz="2400" b="1" dirty="0" err="1" smtClean="0"/>
              <a:t>Взаимопосещения</a:t>
            </a:r>
            <a:r>
              <a:rPr lang="ru-RU" sz="2400" b="1" dirty="0" smtClean="0"/>
              <a:t> «Музыкально-дидактические игры»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«Фестиваль народных игр»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Открытый показ НОД по музыкальной деятельности в рамках РМО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И т.д.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Работа продолжится во втором полугодии учебного года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Развитие социально-коммуникативных навыков детей в рамках нравственно-патриотического воспитания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071678"/>
            <a:ext cx="785818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«Фестиваль народных игр»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Тематический контроль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Открытые показы ОД в рамках </a:t>
            </a:r>
            <a:r>
              <a:rPr lang="ru-RU" sz="2400" b="1" dirty="0" err="1" smtClean="0"/>
              <a:t>взаимопосещений</a:t>
            </a: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Анкетирование педагогов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Участие воспитанников в муниципальном конкурсе детского рисунка патриотической направленности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Конкурс на лучшее дидактическое пособие по патриотическому воспитанию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Развитие социально-коммуникативных навыков детей в рамках нравственно-патриотического воспитания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071678"/>
            <a:ext cx="785818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Пополнение РППС по патриотическому воспитанию:</a:t>
            </a:r>
          </a:p>
          <a:p>
            <a:pPr>
              <a:buFontTx/>
              <a:buChar char="-"/>
            </a:pPr>
            <a:r>
              <a:rPr lang="ru-RU" sz="2400" b="1" dirty="0" smtClean="0"/>
              <a:t> Патриотические уголки в группах</a:t>
            </a:r>
          </a:p>
          <a:p>
            <a:pPr>
              <a:buFontTx/>
              <a:buChar char="-"/>
            </a:pPr>
            <a:r>
              <a:rPr lang="ru-RU" sz="2400" b="1" dirty="0" smtClean="0"/>
              <a:t>Значительно расширился перечень дидактических пособий в результаты конкурсных мероприятий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Акции к Дню Победы (подробнее в отчетах педагогов)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И.т.д. Работа по патриотическому воспитанию будет продолжена в следующем учебном году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57166"/>
            <a:ext cx="800105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Результаты анкетирования педагогов по выявлению готовности и затруднений педагогов в организации работы по патриотическому воспитанию дошкольников</a:t>
            </a:r>
            <a:endParaRPr lang="ru-RU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5786" y="1779687"/>
            <a:ext cx="8001056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Результаты анкетирования показали, что педагоги владеют пониманием термина «патриотическое воспитание», задач патриотического воспитания (85,7%), умеют планировать работу по данному направлению (71,4%), умеют подбирать виды совестной деятельности с детьми (71,4%). 85,7% педагогов знают и владеют методами патриотического воспитания 57,1% - методами повышения квалификации родителей, лишь 28,5% знают и владеют разнообразными формами совместной работы с родителями. </a:t>
            </a:r>
          </a:p>
          <a:p>
            <a:pPr algn="just"/>
            <a:r>
              <a:rPr lang="ru-RU" sz="2000" b="1" dirty="0" smtClean="0"/>
              <a:t>По результатам </a:t>
            </a:r>
            <a:r>
              <a:rPr lang="ru-RU" sz="2000" dirty="0" smtClean="0"/>
              <a:t>выявленных затруднений руководителю МОПР детского сада подготовить для педагогов консультацию по теме «Разнообразие форм взаимодействия с родителями (законными представителями) по патриотическому воспитанию дошкольников».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4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Оценка индивидуального развития воспитанников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Arial" charset="0"/>
                <a:cs typeface="Arial" charset="0"/>
              </a:rPr>
              <a:t>Сравнительная таблица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1" y="2214563"/>
          <a:ext cx="8072466" cy="38576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0822"/>
                <a:gridCol w="2690822"/>
                <a:gridCol w="2690822"/>
              </a:tblGrid>
              <a:tr h="1326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2018-2019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2019-2020</a:t>
                      </a:r>
                      <a:endParaRPr lang="ru-RU" sz="2400" dirty="0"/>
                    </a:p>
                  </a:txBody>
                  <a:tcPr/>
                </a:tc>
              </a:tr>
              <a:tr h="84385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1,2%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1,2%</a:t>
                      </a:r>
                      <a:endParaRPr lang="ru-RU" sz="3600" b="1" dirty="0"/>
                    </a:p>
                  </a:txBody>
                  <a:tcPr/>
                </a:tc>
              </a:tr>
              <a:tr h="84385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ч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35,2%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22,5%</a:t>
                      </a:r>
                      <a:endParaRPr lang="ru-RU" sz="3600" b="1" dirty="0"/>
                    </a:p>
                  </a:txBody>
                  <a:tcPr/>
                </a:tc>
              </a:tr>
              <a:tr h="84385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63,5%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76,3%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428604"/>
            <a:ext cx="428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Педагогические советы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000109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u="sng" dirty="0" smtClean="0"/>
              <a:t>30.08.2019г. </a:t>
            </a:r>
            <a:r>
              <a:rPr lang="ru-RU" dirty="0" smtClean="0"/>
              <a:t> Установочный  (аналитическо-планирующий) педагогический совет </a:t>
            </a:r>
            <a:r>
              <a:rPr lang="ru-RU" b="1" dirty="0" smtClean="0"/>
              <a:t>№1 </a:t>
            </a:r>
            <a:r>
              <a:rPr lang="ru-RU" dirty="0" smtClean="0">
                <a:hlinkClick r:id="rId2"/>
              </a:rPr>
              <a:t>Подробнее...</a:t>
            </a: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hlinkClick r:id="rId3"/>
              </a:rPr>
              <a:t> </a:t>
            </a:r>
            <a:r>
              <a:rPr lang="ru-RU" u="sng" dirty="0" smtClean="0"/>
              <a:t>31.10.2019 г. </a:t>
            </a:r>
            <a:r>
              <a:rPr lang="ru-RU" b="1" dirty="0" smtClean="0">
                <a:hlinkClick r:id="rId3"/>
              </a:rPr>
              <a:t>Педагогический совет</a:t>
            </a:r>
            <a:r>
              <a:rPr lang="ru-RU" b="1" dirty="0" smtClean="0"/>
              <a:t> № 2 </a:t>
            </a:r>
            <a:r>
              <a:rPr lang="ru-RU" dirty="0" smtClean="0"/>
              <a:t>"Музыкальное развитие дошкольников в соответствии с требованиями Стандарта" проведён в МБДОУ детский сад "Малыш". Цель: совершенствовать работу в детском саду по музыкальному развитию дошкольников. </a:t>
            </a:r>
            <a:r>
              <a:rPr lang="ru-RU" dirty="0" smtClean="0">
                <a:hlinkClick r:id="rId3"/>
              </a:rPr>
              <a:t>Подробнее...</a:t>
            </a:r>
            <a:endParaRPr lang="ru-RU" dirty="0" smtClean="0"/>
          </a:p>
          <a:p>
            <a:endParaRPr lang="ru-RU" u="sng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73730" name="Picture 2" descr="C:\Users\Елена\Downloads\ImageZ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05241"/>
            <a:ext cx="3714776" cy="27860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3731" name="Picture 3" descr="C:\Users\Елена\Downloads\IMG_2019103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929066"/>
            <a:ext cx="4585785" cy="26138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428604"/>
            <a:ext cx="428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Педагогические советы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000109"/>
            <a:ext cx="70723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u="sng" dirty="0" smtClean="0"/>
              <a:t> 17.01.2020 г. Педагогический совет </a:t>
            </a:r>
            <a:r>
              <a:rPr lang="ru-RU" b="1" u="sng" dirty="0" smtClean="0"/>
              <a:t>№ 3 </a:t>
            </a:r>
            <a:r>
              <a:rPr lang="ru-RU" dirty="0" smtClean="0"/>
              <a:t>«Итоги работы по реализации годовых задач  МБДОУ детский сад «Малыш»  за первое полугодие 2019-2020 учебного года»</a:t>
            </a:r>
          </a:p>
          <a:p>
            <a:endParaRPr lang="ru-RU" u="sng" dirty="0" smtClean="0"/>
          </a:p>
          <a:p>
            <a:pPr>
              <a:buFont typeface="Wingdings" pitchFamily="2" charset="2"/>
              <a:buChar char="v"/>
            </a:pPr>
            <a:r>
              <a:rPr lang="ru-RU" u="sng" dirty="0" smtClean="0"/>
              <a:t> 16.03.2020 г. Педагогический совет </a:t>
            </a:r>
            <a:r>
              <a:rPr lang="ru-RU" b="1" u="sng" dirty="0" smtClean="0"/>
              <a:t>№ 4 </a:t>
            </a:r>
            <a:r>
              <a:rPr lang="ru-RU" dirty="0" smtClean="0"/>
              <a:t>Рассмотрение и согласование отчета о результатах самообследования МБДОУ детского сада «Малыш» за 2019 год - </a:t>
            </a:r>
            <a:r>
              <a:rPr lang="ru-RU" b="1" u="sng" dirty="0" smtClean="0">
                <a:hlinkClick r:id="rId2"/>
              </a:rPr>
              <a:t>Отчет о результатах самообследования МБДОУ детского сада "Малыш" за 2019</a:t>
            </a: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u="sng" dirty="0" smtClean="0"/>
              <a:t>28.05.2020 г. Педагогический совет </a:t>
            </a:r>
            <a:r>
              <a:rPr lang="ru-RU" b="1" u="sng" dirty="0" smtClean="0"/>
              <a:t>№5 </a:t>
            </a:r>
            <a:r>
              <a:rPr lang="ru-RU" dirty="0" smtClean="0"/>
              <a:t>«Итоговый педагогический совет с использованием дистанционных образовательных технологий (ДОТ)»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71682" name="Picture 2" descr="C:\Users\Елена\Downloads\Безымянный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14818"/>
            <a:ext cx="3000380" cy="2250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500042"/>
            <a:ext cx="1823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Контроль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500174"/>
            <a:ext cx="7286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Административный  </a:t>
            </a:r>
            <a:r>
              <a:rPr lang="ru-RU" dirty="0" smtClean="0"/>
              <a:t>– в соответствии с годовым планом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Тематический контроль  </a:t>
            </a:r>
            <a:r>
              <a:rPr lang="ru-RU" dirty="0" smtClean="0"/>
              <a:t>«Состояние работы по организации музыкальной деятельности в соответствии с современными требованиями»</a:t>
            </a:r>
          </a:p>
          <a:p>
            <a:endParaRPr lang="ru-RU" dirty="0" smtClean="0"/>
          </a:p>
          <a:p>
            <a:r>
              <a:rPr lang="ru-RU" b="1" dirty="0" smtClean="0"/>
              <a:t>Медико-педагогический контроль </a:t>
            </a:r>
            <a:r>
              <a:rPr lang="ru-RU" dirty="0" smtClean="0"/>
              <a:t>– в соответствии с годовым планом  и циклограммой МПК</a:t>
            </a:r>
          </a:p>
          <a:p>
            <a:endParaRPr lang="ru-RU" dirty="0" smtClean="0"/>
          </a:p>
          <a:p>
            <a:r>
              <a:rPr lang="ru-RU" b="1" dirty="0" smtClean="0"/>
              <a:t>Оперативный контроль </a:t>
            </a:r>
            <a:r>
              <a:rPr lang="ru-RU" dirty="0" smtClean="0"/>
              <a:t>– в соответствии с годовым планом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Тематическая проверка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714488"/>
            <a:ext cx="7429552" cy="45550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Тематический контроль «Состояние работы по организации музыкальной деятельности в соответствии с современными требованиями»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Цель контроля: </a:t>
            </a:r>
            <a:r>
              <a:rPr lang="ru-RU" sz="2800" dirty="0" smtClean="0"/>
              <a:t>проанализировать состояние работы МБДОУ детский сад «Малыш» по организации музыкальной деятельности в соответствии с современными требованиями</a:t>
            </a:r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Тематическая проверка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3"/>
            <a:ext cx="8143932" cy="49859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Тематический контроль «Эффективность воспитательно-образовательной работы по патриотическому воспитанию  дошкольников»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Цель контроля: </a:t>
            </a:r>
            <a:r>
              <a:rPr lang="ru-RU" sz="2800" dirty="0" smtClean="0"/>
              <a:t>проанализировать состояние воспитательно-образовательной работы по нравственно-патриотическому воспитанию дошкольников в МБДОУ детский сад «Малыш». </a:t>
            </a:r>
          </a:p>
          <a:p>
            <a:r>
              <a:rPr lang="ru-RU" sz="2800" b="1" dirty="0" smtClean="0"/>
              <a:t>Сроки  проведения:  </a:t>
            </a:r>
            <a:r>
              <a:rPr lang="ru-RU" sz="2800" dirty="0" smtClean="0"/>
              <a:t>с 17.02.2020  по 04.03.2020 г. </a:t>
            </a:r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848</Words>
  <Application>Microsoft Office PowerPoint</Application>
  <PresentationFormat>Экран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Слайд 1</vt:lpstr>
      <vt:lpstr>Оценка индивидуального развития воспитанников </vt:lpstr>
      <vt:lpstr>Оценка индивидуального развития воспитанников   </vt:lpstr>
      <vt:lpstr>Сравнительная таблица</vt:lpstr>
      <vt:lpstr>Слайд 5</vt:lpstr>
      <vt:lpstr>Слайд 6</vt:lpstr>
      <vt:lpstr>Слайд 7</vt:lpstr>
      <vt:lpstr>Тематическая проверка</vt:lpstr>
      <vt:lpstr>Тематическая проверка</vt:lpstr>
      <vt:lpstr>Слайд 10</vt:lpstr>
      <vt:lpstr>Слайд 11</vt:lpstr>
      <vt:lpstr>Слайд 12</vt:lpstr>
      <vt:lpstr>Акция</vt:lpstr>
      <vt:lpstr>Фестиваль народных игр –  ноябрь 2019 год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Елена</cp:lastModifiedBy>
  <cp:revision>467</cp:revision>
  <dcterms:created xsi:type="dcterms:W3CDTF">2014-07-06T18:18:01Z</dcterms:created>
  <dcterms:modified xsi:type="dcterms:W3CDTF">2020-05-27T23:44:37Z</dcterms:modified>
</cp:coreProperties>
</file>