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8"/>
  </p:handoutMasterIdLst>
  <p:sldIdLst>
    <p:sldId id="402" r:id="rId2"/>
    <p:sldId id="395" r:id="rId3"/>
    <p:sldId id="421" r:id="rId4"/>
    <p:sldId id="423" r:id="rId5"/>
    <p:sldId id="422" r:id="rId6"/>
    <p:sldId id="309" r:id="rId7"/>
    <p:sldId id="355" r:id="rId8"/>
    <p:sldId id="311" r:id="rId9"/>
    <p:sldId id="313" r:id="rId10"/>
    <p:sldId id="306" r:id="rId11"/>
    <p:sldId id="307" r:id="rId12"/>
    <p:sldId id="370" r:id="rId13"/>
    <p:sldId id="330" r:id="rId14"/>
    <p:sldId id="308" r:id="rId15"/>
    <p:sldId id="325" r:id="rId16"/>
    <p:sldId id="287" r:id="rId17"/>
    <p:sldId id="425" r:id="rId18"/>
    <p:sldId id="394" r:id="rId19"/>
    <p:sldId id="397" r:id="rId20"/>
    <p:sldId id="398" r:id="rId21"/>
    <p:sldId id="424" r:id="rId22"/>
    <p:sldId id="399" r:id="rId23"/>
    <p:sldId id="400" r:id="rId24"/>
    <p:sldId id="278" r:id="rId25"/>
    <p:sldId id="372" r:id="rId26"/>
    <p:sldId id="302" r:id="rId2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DFFF"/>
    <a:srgbClr val="FFFF00"/>
    <a:srgbClr val="33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39" autoAdjust="0"/>
    <p:restoredTop sz="94660"/>
  </p:normalViewPr>
  <p:slideViewPr>
    <p:cSldViewPr>
      <p:cViewPr>
        <p:scale>
          <a:sx n="70" d="100"/>
          <a:sy n="70" d="100"/>
        </p:scale>
        <p:origin x="-136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94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2.6095641295890031E-2"/>
          <c:y val="0.13172908987755771"/>
          <c:w val="0.96411849321815501"/>
          <c:h val="0.7220588071700362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Легкая степень</c:v>
                </c:pt>
              </c:strCache>
            </c:strRef>
          </c:tx>
          <c:dLbls>
            <c:dLbl>
              <c:idx val="0"/>
              <c:layout>
                <c:manualLayout>
                  <c:x val="1.3116872021169073E-2"/>
                  <c:y val="-8.521882954587295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53,8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41</a:t>
                    </a:r>
                    <a:r>
                      <a:rPr lang="ru-RU"/>
                      <a:t>,6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0%</c:formatCode>
                <c:ptCount val="1"/>
                <c:pt idx="0">
                  <c:v>0.53800000000000003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Средняя степень</c:v>
                </c:pt>
              </c:strCache>
            </c:strRef>
          </c:tx>
          <c:dLbls>
            <c:dLbl>
              <c:idx val="0"/>
              <c:layout>
                <c:manualLayout>
                  <c:x val="3.5294117647059253E-2"/>
                  <c:y val="-6.250000000000013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46,2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ru-RU"/>
                      <a:t>58,4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0%</c:formatCode>
                <c:ptCount val="1"/>
                <c:pt idx="0">
                  <c:v>0.46200000000000002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Тяжелая степень</c:v>
                </c:pt>
              </c:strCache>
            </c:strRef>
          </c:tx>
          <c:dLbls>
            <c:dLbl>
              <c:idx val="0"/>
              <c:layout>
                <c:manualLayout>
                  <c:x val="3.9215686274509852E-2"/>
                  <c:y val="-4.6874999999999986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0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dLbls>
          <c:showVal val="1"/>
        </c:dLbls>
        <c:shape val="box"/>
        <c:axId val="126736640"/>
        <c:axId val="127016960"/>
        <c:axId val="0"/>
      </c:bar3DChart>
      <c:catAx>
        <c:axId val="126736640"/>
        <c:scaling>
          <c:orientation val="minMax"/>
        </c:scaling>
        <c:delete val="1"/>
        <c:axPos val="b"/>
        <c:numFmt formatCode="General" sourceLinked="1"/>
        <c:majorTickMark val="none"/>
        <c:tickLblPos val="nextTo"/>
        <c:crossAx val="127016960"/>
        <c:crosses val="autoZero"/>
        <c:auto val="1"/>
        <c:lblAlgn val="ctr"/>
        <c:lblOffset val="100"/>
      </c:catAx>
      <c:valAx>
        <c:axId val="127016960"/>
        <c:scaling>
          <c:orientation val="minMax"/>
        </c:scaling>
        <c:delete val="1"/>
        <c:axPos val="l"/>
        <c:numFmt formatCode="0%" sourceLinked="1"/>
        <c:majorTickMark val="none"/>
        <c:tickLblPos val="nextTo"/>
        <c:crossAx val="126736640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sideWall>
      <c:spPr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c:spPr>
    </c:sideWall>
    <c:backWall>
      <c:spPr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c:spPr>
    </c:backWall>
    <c:plotArea>
      <c:layout>
        <c:manualLayout>
          <c:layoutTarget val="inner"/>
          <c:xMode val="edge"/>
          <c:yMode val="edge"/>
          <c:x val="2.6095641295890031E-2"/>
          <c:y val="0.13172908987755771"/>
          <c:w val="0.96411849321815513"/>
          <c:h val="0.7220588071700363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Легкая степень</c:v>
                </c:pt>
              </c:strCache>
            </c:strRef>
          </c:tx>
          <c:dLbls>
            <c:dLbl>
              <c:idx val="0"/>
              <c:layout>
                <c:manualLayout>
                  <c:x val="1.8945695889454071E-2"/>
                  <c:y val="-4.966350595567542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44,5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41</a:t>
                    </a:r>
                    <a:r>
                      <a:rPr lang="ru-RU"/>
                      <a:t>,6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2018-2019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0.44500000000000001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Средняя степень</c:v>
                </c:pt>
              </c:strCache>
            </c:strRef>
          </c:tx>
          <c:dLbls>
            <c:dLbl>
              <c:idx val="0"/>
              <c:layout>
                <c:manualLayout>
                  <c:x val="0.1052390264812917"/>
                  <c:y val="-4.882490895817142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55,5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ru-RU"/>
                      <a:t>58,4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2018-2019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0.55500000000000005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Тяжелая степень</c:v>
                </c:pt>
              </c:strCache>
            </c:strRef>
          </c:tx>
          <c:dLbls>
            <c:dLbl>
              <c:idx val="0"/>
              <c:layout>
                <c:manualLayout>
                  <c:x val="3.9215686274509852E-2"/>
                  <c:y val="-4.6874999999999986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0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2018-2019</c:v>
                </c:pt>
              </c:strCache>
            </c:strRef>
          </c:cat>
          <c:val>
            <c:numRef>
              <c:f>Лист1!$D$2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dLbls>
          <c:showVal val="1"/>
        </c:dLbls>
        <c:shape val="box"/>
        <c:axId val="127122048"/>
        <c:axId val="127144320"/>
        <c:axId val="0"/>
      </c:bar3DChart>
      <c:catAx>
        <c:axId val="127122048"/>
        <c:scaling>
          <c:orientation val="minMax"/>
        </c:scaling>
        <c:delete val="1"/>
        <c:axPos val="b"/>
        <c:majorTickMark val="none"/>
        <c:tickLblPos val="nextTo"/>
        <c:crossAx val="127144320"/>
        <c:crosses val="autoZero"/>
        <c:auto val="1"/>
        <c:lblAlgn val="ctr"/>
        <c:lblOffset val="100"/>
      </c:catAx>
      <c:valAx>
        <c:axId val="127144320"/>
        <c:scaling>
          <c:orientation val="minMax"/>
        </c:scaling>
        <c:delete val="1"/>
        <c:axPos val="l"/>
        <c:numFmt formatCode="0%" sourceLinked="1"/>
        <c:majorTickMark val="none"/>
        <c:tickLblPos val="nextTo"/>
        <c:crossAx val="1271220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sideWall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</c:sideWall>
    <c:backWall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</c:backWall>
    <c:plotArea>
      <c:layout>
        <c:manualLayout>
          <c:layoutTarget val="inner"/>
          <c:xMode val="edge"/>
          <c:yMode val="edge"/>
          <c:x val="2.6095641295890031E-2"/>
          <c:y val="0.13172908987755771"/>
          <c:w val="0.96411849321815524"/>
          <c:h val="0.7220588071700364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Легкая степень</c:v>
                </c:pt>
              </c:strCache>
            </c:strRef>
          </c:tx>
          <c:dLbls>
            <c:dLbl>
              <c:idx val="0"/>
              <c:layout>
                <c:manualLayout>
                  <c:x val="4.4657943861087762E-2"/>
                  <c:y val="-4.220826721840458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53,8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41</a:t>
                    </a:r>
                    <a:r>
                      <a:rPr lang="ru-RU"/>
                      <a:t>,6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0%</c:formatCode>
                <c:ptCount val="1"/>
                <c:pt idx="0">
                  <c:v>0.53800000000000003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Средняя степень</c:v>
                </c:pt>
              </c:strCache>
            </c:strRef>
          </c:tx>
          <c:dLbls>
            <c:dLbl>
              <c:idx val="0"/>
              <c:layout>
                <c:manualLayout>
                  <c:x val="7.8304308992503333E-2"/>
                  <c:y val="-5.103048978180040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46,2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ru-RU"/>
                      <a:t>58,4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0%</c:formatCode>
                <c:ptCount val="1"/>
                <c:pt idx="0">
                  <c:v>0.46200000000000002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Тяжелая степень</c:v>
                </c:pt>
              </c:strCache>
            </c:strRef>
          </c:tx>
          <c:dLbls>
            <c:dLbl>
              <c:idx val="0"/>
              <c:layout>
                <c:manualLayout>
                  <c:x val="3.9215686274509852E-2"/>
                  <c:y val="-4.6874999999999986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0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</c:ser>
        <c:dLbls>
          <c:showVal val="1"/>
        </c:dLbls>
        <c:shape val="box"/>
        <c:axId val="127183104"/>
        <c:axId val="127201280"/>
        <c:axId val="0"/>
      </c:bar3DChart>
      <c:catAx>
        <c:axId val="127183104"/>
        <c:scaling>
          <c:orientation val="minMax"/>
        </c:scaling>
        <c:delete val="1"/>
        <c:axPos val="b"/>
        <c:numFmt formatCode="General" sourceLinked="1"/>
        <c:majorTickMark val="none"/>
        <c:tickLblPos val="nextTo"/>
        <c:crossAx val="127201280"/>
        <c:crosses val="autoZero"/>
        <c:auto val="1"/>
        <c:lblAlgn val="ctr"/>
        <c:lblOffset val="100"/>
      </c:catAx>
      <c:valAx>
        <c:axId val="127201280"/>
        <c:scaling>
          <c:orientation val="minMax"/>
        </c:scaling>
        <c:delete val="1"/>
        <c:axPos val="l"/>
        <c:numFmt formatCode="0%" sourceLinked="1"/>
        <c:majorTickMark val="none"/>
        <c:tickLblPos val="nextTo"/>
        <c:crossAx val="12718310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0.81777205408886144"/>
          <c:w val="1"/>
          <c:h val="0.1745778284539166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469647" cy="9305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dirty="0" smtClean="0"/>
              <a:t>Бородина Е.В. «Итоги работы по реализации годовых задач МБДОУ детский сад «Малыш» </a:t>
            </a:r>
          </a:p>
          <a:p>
            <a:r>
              <a:rPr lang="ru-RU" dirty="0" smtClean="0"/>
              <a:t>за первое полугодие 2016-2017 учебного года»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dirty="0" smtClean="0"/>
              <a:t>12.01.2017 г.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01946-1318-4DF8-A55D-0C2F93FCDE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28.05.2020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28.05.2020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28.05.2020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28.05.2020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28.05.2020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28.05.2020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28.05.2020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28.05.2020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28.05.2020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28.05.2020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28.05.2020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653380" y="262741"/>
            <a:ext cx="8239099" cy="633251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 userDrawn="1"/>
        </p:nvSpPr>
        <p:spPr bwMode="auto">
          <a:xfrm>
            <a:off x="21200" y="6619885"/>
            <a:ext cx="10951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© Фокина Лидия Петровна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accent4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7" name="Picture 2" descr="http://img-fotki.yandex.ru/get/6709/16969765.141/0_74c93_8f7b4ea4_M.png"/>
          <p:cNvPicPr>
            <a:picLocks noChangeAspect="1" noChangeArrowheads="1"/>
          </p:cNvPicPr>
          <p:nvPr userDrawn="1"/>
        </p:nvPicPr>
        <p:blipFill>
          <a:blip r:embed="rId14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308304" y="213247"/>
            <a:ext cx="1656184" cy="1578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img-fotki.yandex.ru/get/47776/200418627.15e/0_16ef75_dbc0722b_orig.png"/>
          <p:cNvPicPr>
            <a:picLocks noChangeAspect="1" noChangeArrowheads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0" y="1360620"/>
            <a:ext cx="1116372" cy="4136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4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detsad-malish.okis.ru/news/1492794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etsad-malish.okis.ru/files/1/4/4/144/pedsovet20200528/20200528_12.docx" TargetMode="External"/><Relationship Id="rId2" Type="http://schemas.openxmlformats.org/officeDocument/2006/relationships/hyperlink" Target="https://detsad-malish.okis.ru/files/1/4/4/144/pedsovet20200528/20200528_3.docx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etsad-malish.okis.ru/files/1/4/4/144/pedsovet20200528/20200528_5.docx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etsad-malish.okis.ru/files/1/4/4/144/pedsovet20200528/20200528_22.pdf" TargetMode="External"/><Relationship Id="rId2" Type="http://schemas.openxmlformats.org/officeDocument/2006/relationships/hyperlink" Target="https://detsad-malish.okis.ru/files/1/4/4/144/pedsovet20200528/20200528_2.pdf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detsad-malish.okis.ru/files/1/4/4/144/pedsovet20200528/20200528_4.docx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detsad-malish.okis.ru/files/1/4/4/144/pedsovet20200528/20200528_7.pdf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detsad-malish.okis.ru/files/1/4/4/144/pedsovet20200528/20200528_1.docx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357166"/>
            <a:ext cx="703699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Музыкальное развитие дошкольников </a:t>
            </a:r>
          </a:p>
          <a:p>
            <a:pPr algn="ctr"/>
            <a:r>
              <a:rPr lang="ru-RU" sz="3200" dirty="0" smtClean="0"/>
              <a:t>в аспекте требований ФГОС ДО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1071546"/>
            <a:ext cx="7715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1928802"/>
            <a:ext cx="7858180" cy="30469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dirty="0" smtClean="0"/>
              <a:t> Проведен педагогический совет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/>
              <a:t> Пополнилась РППС по музыкальной деятельности:</a:t>
            </a:r>
          </a:p>
          <a:p>
            <a:pPr>
              <a:buFontTx/>
              <a:buChar char="-"/>
            </a:pPr>
            <a:r>
              <a:rPr lang="ru-RU" sz="2400" b="1" dirty="0" smtClean="0"/>
              <a:t> Музыкальные уголки в группах</a:t>
            </a:r>
          </a:p>
          <a:p>
            <a:pPr>
              <a:buFontTx/>
              <a:buChar char="-"/>
            </a:pPr>
            <a:r>
              <a:rPr lang="ru-RU" sz="2400" b="1" dirty="0" smtClean="0"/>
              <a:t> Мини-музеи «Звук-волшебник», «Король-барабан», «</a:t>
            </a:r>
            <a:r>
              <a:rPr lang="ru-RU" sz="2400" b="1" dirty="0" err="1" smtClean="0"/>
              <a:t>До-ре-ми-фа</a:t>
            </a:r>
            <a:r>
              <a:rPr lang="ru-RU" sz="2400" b="1" dirty="0" smtClean="0"/>
              <a:t>»</a:t>
            </a:r>
          </a:p>
          <a:p>
            <a:pPr>
              <a:buFontTx/>
              <a:buChar char="-"/>
            </a:pPr>
            <a:r>
              <a:rPr lang="ru-RU" sz="2400" b="1" dirty="0" smtClean="0"/>
              <a:t> Музыкальная стена на участке</a:t>
            </a:r>
          </a:p>
          <a:p>
            <a:pPr>
              <a:buFontTx/>
              <a:buChar char="-"/>
            </a:pPr>
            <a:r>
              <a:rPr lang="ru-RU" sz="2400" b="1" dirty="0" smtClean="0"/>
              <a:t> Значительно расширился перечень музыкальных инструментов в результате закупок и конкурса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500042"/>
            <a:ext cx="7699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Адаптация детей к условиям детского сада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142976" y="1214423"/>
            <a:ext cx="7500990" cy="25853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В МБДОУ детский сад «Малыш» </a:t>
            </a:r>
            <a:r>
              <a:rPr lang="ru-RU" b="1" dirty="0" smtClean="0"/>
              <a:t>педагогом-психологом и воспитателями</a:t>
            </a:r>
            <a:r>
              <a:rPr lang="ru-RU" dirty="0" smtClean="0"/>
              <a:t> группы организована </a:t>
            </a:r>
            <a:r>
              <a:rPr lang="ru-RU" b="1" dirty="0" smtClean="0"/>
              <a:t>работа по адаптации </a:t>
            </a:r>
            <a:r>
              <a:rPr lang="ru-RU" dirty="0" smtClean="0"/>
              <a:t>детей к условиям детского сада. Воспитателями группы заполняются </a:t>
            </a:r>
            <a:r>
              <a:rPr lang="ru-RU" b="1" dirty="0" smtClean="0"/>
              <a:t>листы адаптации </a:t>
            </a:r>
            <a:r>
              <a:rPr lang="ru-RU" dirty="0" smtClean="0"/>
              <a:t>на каждого ребенка, где отмечается сон, аппетит, эмоциональное состояние, боязнь пространства, контакты ребенка со взрослым и сверстниками. На основе наблюдения, анализа адаптационных листов и других документов педагогом-психологом делаются </a:t>
            </a:r>
            <a:r>
              <a:rPr lang="ru-RU" b="1" dirty="0" smtClean="0"/>
              <a:t>выводы</a:t>
            </a:r>
            <a:r>
              <a:rPr lang="ru-RU" dirty="0" smtClean="0"/>
              <a:t> о течение адаптации каждого ребенка.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142976" y="4071942"/>
            <a:ext cx="7572428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Организация адаптации к условиям детского сада во второй группе раннего возраста – воспитатель Новикова Л.Н., педагог-психолог Бородина Е.В.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42976" y="5357827"/>
            <a:ext cx="7572428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Справка по результатам оперативного контроля «Организация работы по адаптации детей к условиям детского сада»</a:t>
            </a:r>
          </a:p>
          <a:p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428604"/>
            <a:ext cx="7699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Адаптация детей к условиям детского сада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357422" y="1071546"/>
            <a:ext cx="407196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Диаграмма результатов по адаптации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642910" y="1857364"/>
          <a:ext cx="8215370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4826675"/>
            <a:ext cx="8501122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Вывод: </a:t>
            </a:r>
            <a:r>
              <a:rPr lang="ru-RU" dirty="0" smtClean="0"/>
              <a:t>Анализ результатов адаптации детей второй группы раннего возраста за 2019-2020 учебный год показывает, что число детей с легкой степенью адаптации составляет </a:t>
            </a:r>
            <a:r>
              <a:rPr lang="ru-RU" b="1" dirty="0" smtClean="0"/>
              <a:t>53,8%, </a:t>
            </a:r>
            <a:r>
              <a:rPr lang="ru-RU" dirty="0" smtClean="0"/>
              <a:t>со средней степенью  - </a:t>
            </a:r>
            <a:r>
              <a:rPr lang="ru-RU" b="1" dirty="0" smtClean="0"/>
              <a:t>46,2%. </a:t>
            </a:r>
            <a:r>
              <a:rPr lang="ru-RU" dirty="0" smtClean="0"/>
              <a:t>Адаптация легкая и средняя. Нет случаев тяжелой адаптации. Эти данные позволяют судить о правильно построенной работе по организации и проведению адаптации детей к условиям детского сада.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428604"/>
            <a:ext cx="7699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Адаптация детей к условиям детского сада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1071546"/>
            <a:ext cx="6357982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Сравнительная диаграмма результатов по адаптации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785926"/>
          <a:ext cx="4357718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500562" y="1857364"/>
          <a:ext cx="4429156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57818" y="621508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2019-2020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285852" y="621508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2018-2019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Аналитическая справка</a:t>
            </a:r>
            <a:endParaRPr lang="ru-RU" sz="3200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428860" y="785794"/>
          <a:ext cx="4262075" cy="6072206"/>
        </p:xfrm>
        <a:graphic>
          <a:graphicData uri="http://schemas.openxmlformats.org/presentationml/2006/ole">
            <p:oleObj spid="_x0000_s2051" name="Документ" r:id="rId3" imgW="6138811" imgH="966086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285728"/>
            <a:ext cx="7699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Адаптация детей к условиям детского сада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3000372"/>
            <a:ext cx="3071834" cy="22467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Сроки анкетирования:</a:t>
            </a:r>
            <a:r>
              <a:rPr lang="ru-RU" sz="2000" dirty="0" smtClean="0"/>
              <a:t> </a:t>
            </a:r>
          </a:p>
          <a:p>
            <a:r>
              <a:rPr lang="ru-RU" sz="2000" dirty="0" smtClean="0"/>
              <a:t>ноябрь 2019 г.</a:t>
            </a:r>
          </a:p>
          <a:p>
            <a:r>
              <a:rPr lang="ru-RU" sz="2000" b="1" dirty="0" smtClean="0"/>
              <a:t>Воспитатели группы:</a:t>
            </a:r>
            <a:r>
              <a:rPr lang="ru-RU" sz="2000" dirty="0" smtClean="0"/>
              <a:t> </a:t>
            </a:r>
          </a:p>
          <a:p>
            <a:r>
              <a:rPr lang="ru-RU" sz="2000" dirty="0" smtClean="0"/>
              <a:t>Новикова Л.Н., </a:t>
            </a:r>
          </a:p>
          <a:p>
            <a:r>
              <a:rPr lang="ru-RU" sz="2000" dirty="0" smtClean="0"/>
              <a:t>Жаворонкова Н.В.; </a:t>
            </a:r>
          </a:p>
          <a:p>
            <a:r>
              <a:rPr lang="ru-RU" sz="2000" dirty="0" smtClean="0"/>
              <a:t>помощник воспитателя  </a:t>
            </a:r>
            <a:r>
              <a:rPr lang="ru-RU" sz="2000" dirty="0" err="1" smtClean="0"/>
              <a:t>Дубовицкая</a:t>
            </a:r>
            <a:r>
              <a:rPr lang="ru-RU" sz="2000" dirty="0" smtClean="0"/>
              <a:t> Н.Н.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857232"/>
            <a:ext cx="8215370" cy="11079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Анкетирование родителей второй группы раннего возраста</a:t>
            </a:r>
          </a:p>
          <a:p>
            <a:r>
              <a:rPr lang="ru-RU" sz="2400" b="1" dirty="0" smtClean="0"/>
              <a:t>«Итоги адаптации»</a:t>
            </a:r>
            <a:endParaRPr lang="ru-RU" sz="2400" dirty="0" smtClean="0"/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86116" y="1571608"/>
          <a:ext cx="5661386" cy="5029200"/>
        </p:xfrm>
        <a:graphic>
          <a:graphicData uri="http://schemas.openxmlformats.org/drawingml/2006/table">
            <a:tbl>
              <a:tblPr/>
              <a:tblGrid>
                <a:gridCol w="4073652"/>
                <a:gridCol w="1587734"/>
              </a:tblGrid>
              <a:tr h="162509">
                <a:tc gridSpan="2">
                  <a:txBody>
                    <a:bodyPr/>
                    <a:lstStyle/>
                    <a:p>
                      <a:pPr marL="0" marR="0" indent="45021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1. Как прошла адаптация ребенка к детскому саду: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А) ребенок адаптировался полностью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9/60%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Б) ребенок утром не хочет идти в детский сад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2/13,3%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5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В) ребенок иногда не хочет идти в детский сад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2/13,3%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Г) ребенок вечером изъявляет желание еще поиграть в детском саду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2/13,3%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19">
                <a:tc gridSpan="2">
                  <a:txBody>
                    <a:bodyPr/>
                    <a:lstStyle/>
                    <a:p>
                      <a:pPr indent="449580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2. Как протекала адаптация Вашего малыша к детскому саду? Ребенок шел в детский сад: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А) с плачем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2/13,3%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Б) с уговорами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4/26,7%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В) без эмоций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3/20%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Г) с удовольствием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6/40%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509">
                <a:tc gridSpan="2"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3.  Что, по Вашему мнению, повлияло на успешную адаптацию: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А) действия всех сотрудников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1/6,7%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Б) совместные действия сотрудников и родителей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14/93,3%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В) действия родителей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19">
                <a:tc gridSpan="2"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4. Каким было поведение Вашего ребенка после первых дней посещения детского сада: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А) обычным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11/73,3%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Б) отказывался от еды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В) плохо засыпал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Г) был сильно угнетен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Д) полон впечатлений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4/26,6%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Е) все эти факторы имели место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527">
                <a:tc gridSpan="2"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5.  Как Вы думаете, каковы пути успешной адаптации к детскому саду? Что, на Ваш взгляд, нужно изменить? Что бы Вы хотели увидеть в детском саду? Ваши пожелания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Все устраивает, отлично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26,6%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Родители и сотрудники совместными действиями решают все проблемы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6,7%</a:t>
                      </a: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500042"/>
            <a:ext cx="7699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Адаптация детей к условиям детского сада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071538" y="2500306"/>
            <a:ext cx="7500990" cy="36933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b="1" dirty="0" smtClean="0"/>
          </a:p>
          <a:p>
            <a:pPr algn="just"/>
            <a:r>
              <a:rPr lang="ru-RU" b="1" dirty="0" smtClean="0"/>
              <a:t>Выводы: </a:t>
            </a:r>
            <a:r>
              <a:rPr lang="ru-RU" dirty="0" smtClean="0"/>
              <a:t>В целом родители положительно оценивают результаты адаптации, 60 % считают, что ребенок адаптировался полностью, 40% отмечают, что ребенок с удовольствием идет в детский сад. На успешную адаптацию детей повлияли совместные действия сотрудников и родителей (93,3%), действия всех сотрудников (6,7%). На вопрос: «Каким было поведение Вашего ребенка после первых дней посещения детского сада?» 26,6% респондентов ответили «полон впечатлений», 73,3% - «обычным». В отзывах родители написали, что им все нравится, все устраивает.</a:t>
            </a:r>
          </a:p>
          <a:p>
            <a:pPr algn="just"/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1285860"/>
            <a:ext cx="7377982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Результаты анкетирования родителей второй группы раннего возраста </a:t>
            </a:r>
          </a:p>
          <a:p>
            <a:pPr algn="ctr"/>
            <a:r>
              <a:rPr lang="ru-RU" b="1" dirty="0" smtClean="0"/>
              <a:t>«Итоги адаптации»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00166" y="428604"/>
            <a:ext cx="65342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Методическое объединение </a:t>
            </a:r>
          </a:p>
          <a:p>
            <a:pPr algn="ctr"/>
            <a:r>
              <a:rPr lang="ru-RU" sz="3200" dirty="0" smtClean="0"/>
              <a:t>педагогических работников МБДОУ </a:t>
            </a:r>
          </a:p>
          <a:p>
            <a:pPr algn="ctr"/>
            <a:r>
              <a:rPr lang="ru-RU" sz="3200" dirty="0" smtClean="0"/>
              <a:t>детский сад «Малыш»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1142984"/>
            <a:ext cx="74295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algn="ctr"/>
            <a:endParaRPr lang="ru-RU" dirty="0" smtClean="0"/>
          </a:p>
          <a:p>
            <a:endParaRPr lang="ru-RU" u="sng" dirty="0" smtClean="0"/>
          </a:p>
          <a:p>
            <a:endParaRPr lang="ru-RU" u="sng" dirty="0" smtClean="0"/>
          </a:p>
          <a:p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85852" y="2143116"/>
            <a:ext cx="721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Работа методического объединения осуществлялась в соответствии с планом МОПР МБДОУ детский сад «Малыш» на 2019-2020 учебный год</a:t>
            </a:r>
            <a:endParaRPr lang="ru-RU" sz="2000" dirty="0"/>
          </a:p>
        </p:txBody>
      </p:sp>
      <p:pic>
        <p:nvPicPr>
          <p:cNvPr id="44034" name="Picture 2" descr="C:\Users\Елена\Downloads\IMG_20191022_100213_Малыш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81498" y="3143248"/>
            <a:ext cx="4437071" cy="33278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428604"/>
            <a:ext cx="79145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/>
              <a:t>Дистанционное взаимодействие </a:t>
            </a:r>
          </a:p>
          <a:p>
            <a:pPr algn="ctr"/>
            <a:r>
              <a:rPr lang="ru-RU" sz="2800" dirty="0" smtClean="0"/>
              <a:t>с семьями воспитанников в период самоизоляции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1142984"/>
            <a:ext cx="74295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algn="ctr"/>
            <a:endParaRPr lang="ru-RU" dirty="0" smtClean="0"/>
          </a:p>
          <a:p>
            <a:endParaRPr lang="ru-RU" u="sng" dirty="0" smtClean="0"/>
          </a:p>
          <a:p>
            <a:endParaRPr lang="ru-RU" u="sng" dirty="0" smtClean="0"/>
          </a:p>
          <a:p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85852" y="1714488"/>
            <a:ext cx="7215238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На сайте создана страница </a:t>
            </a:r>
            <a:r>
              <a:rPr lang="ru-RU" sz="2000" b="1" u="sng" dirty="0" smtClean="0">
                <a:hlinkClick r:id="rId2"/>
              </a:rPr>
              <a:t>Сидим дома с пользой или Детский Сад </a:t>
            </a:r>
            <a:r>
              <a:rPr lang="ru-RU" sz="2000" b="1" u="sng" dirty="0" err="1" smtClean="0">
                <a:hlinkClick r:id="rId2"/>
              </a:rPr>
              <a:t>Онлайн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928794" y="2928934"/>
            <a:ext cx="6000792" cy="286232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Чтобы сделать дни самоизоляции интересными, познавательными, обучающими и развивающими, мы подготовили список ресурсов дистанционного обучения для дошкольников, подборку советов, рекомендаций и разнообразных занятий. Данная страница постоянно обновляется.  Педагоги </a:t>
            </a:r>
            <a:r>
              <a:rPr lang="ru-RU" sz="2000" dirty="0" err="1" smtClean="0"/>
              <a:t>взаимодействуютс</a:t>
            </a:r>
            <a:r>
              <a:rPr lang="ru-RU" sz="2000" dirty="0" smtClean="0"/>
              <a:t> семьями воспитанников в </a:t>
            </a:r>
            <a:r>
              <a:rPr lang="ru-RU" sz="2000" dirty="0" err="1" smtClean="0"/>
              <a:t>интернет-мессенджерах</a:t>
            </a:r>
            <a:r>
              <a:rPr lang="ru-RU" sz="2000" dirty="0" smtClean="0"/>
              <a:t> </a:t>
            </a:r>
            <a:r>
              <a:rPr lang="ru-RU" sz="2000" dirty="0" err="1" smtClean="0"/>
              <a:t>Viber</a:t>
            </a:r>
            <a:r>
              <a:rPr lang="ru-RU" sz="2000" dirty="0" smtClean="0"/>
              <a:t>, </a:t>
            </a:r>
            <a:r>
              <a:rPr lang="ru-RU" sz="2000" dirty="0" err="1" smtClean="0"/>
              <a:t>WhatsApp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43174" y="428604"/>
            <a:ext cx="499431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Праздники и развлечения. </a:t>
            </a:r>
          </a:p>
          <a:p>
            <a:pPr algn="ctr"/>
            <a:r>
              <a:rPr lang="ru-RU" sz="3200" dirty="0" smtClean="0"/>
              <a:t>Музыкальная деятельность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1857364"/>
            <a:ext cx="7500990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400" u="sng" dirty="0" smtClean="0">
                <a:hlinkClick r:id="rId2"/>
              </a:rPr>
              <a:t>Шугайкина Е.В. Аналитический отчет музыкального руководителя</a:t>
            </a:r>
            <a:endParaRPr lang="ru-RU" sz="2400" u="sng" dirty="0" smtClean="0"/>
          </a:p>
          <a:p>
            <a:pPr>
              <a:buFontTx/>
              <a:buChar char="-"/>
            </a:pPr>
            <a:r>
              <a:rPr lang="ru-RU" sz="2400" b="1" u="sng" dirty="0" smtClean="0"/>
              <a:t> </a:t>
            </a:r>
            <a:r>
              <a:rPr lang="ru-RU" sz="2400" u="sng" dirty="0" smtClean="0">
                <a:hlinkClick r:id="rId3"/>
              </a:rPr>
              <a:t>Шугайкина Т.В. Аналитический отчет музыкального руководителя</a:t>
            </a:r>
            <a:endParaRPr lang="ru-RU" sz="2400" b="1" dirty="0"/>
          </a:p>
        </p:txBody>
      </p:sp>
      <p:pic>
        <p:nvPicPr>
          <p:cNvPr id="48130" name="Picture 2" descr="C:\Users\Елена\Downloads\IMG_20191114_09511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3929066"/>
            <a:ext cx="3722636" cy="23005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00232" y="357166"/>
            <a:ext cx="484280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Сохранение и укрепление </a:t>
            </a:r>
          </a:p>
          <a:p>
            <a:pPr algn="ctr"/>
            <a:r>
              <a:rPr lang="ru-RU" sz="3200" dirty="0" smtClean="0"/>
              <a:t>здоровья воспитанников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1714489"/>
            <a:ext cx="7429552" cy="34778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Одно из важнейших направлений в работе МБДОУ детский сад «Малыш» на 2019/20 учебный год - </a:t>
            </a:r>
            <a:r>
              <a:rPr lang="ru-RU" sz="2000" b="1" dirty="0" smtClean="0"/>
              <a:t>совершенствование условий для сохранения и укрепления здоровья воспитанников. </a:t>
            </a:r>
          </a:p>
          <a:p>
            <a:pPr algn="just"/>
            <a:r>
              <a:rPr lang="ru-RU" sz="2000" dirty="0" smtClean="0"/>
              <a:t>В соответствии с этим направлениям поставлена  годовая </a:t>
            </a:r>
            <a:r>
              <a:rPr lang="ru-RU" sz="2000" u="sng" dirty="0" smtClean="0"/>
              <a:t>задача:</a:t>
            </a:r>
          </a:p>
          <a:p>
            <a:pPr algn="just"/>
            <a:r>
              <a:rPr lang="ru-RU" sz="2000" dirty="0" smtClean="0"/>
              <a:t>Сохранять и укреплять здоровье детей, обеспечивать их физическую и психическую безопасность в условиях детского сада совместно с семьями воспитанников, формировать у детей представление о здоровом образе жизни и основах безопасности жизнедеятельности. </a:t>
            </a:r>
          </a:p>
          <a:p>
            <a:pPr algn="just"/>
            <a:endParaRPr lang="ru-RU" sz="2000" dirty="0" smtClean="0"/>
          </a:p>
          <a:p>
            <a:pPr algn="just"/>
            <a:endParaRPr lang="ru-RU" sz="20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285852" y="5357826"/>
            <a:ext cx="7572428" cy="11079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- </a:t>
            </a:r>
            <a:r>
              <a:rPr lang="ru-RU" sz="2400" u="sng" dirty="0" smtClean="0">
                <a:hlinkClick r:id="rId2"/>
              </a:rPr>
              <a:t>Жаворонкова Н.В. Отчет инструктора по физической культуре</a:t>
            </a:r>
            <a:endParaRPr lang="ru-RU" sz="24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357166"/>
            <a:ext cx="703699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Музыкальное развитие дошкольников </a:t>
            </a:r>
          </a:p>
          <a:p>
            <a:pPr algn="ctr"/>
            <a:r>
              <a:rPr lang="ru-RU" sz="3200" dirty="0" smtClean="0"/>
              <a:t>в аспекте требований ФГОС ДО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1071546"/>
            <a:ext cx="7715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1928802"/>
            <a:ext cx="7858180" cy="34163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dirty="0" smtClean="0"/>
              <a:t>Тематический контроль </a:t>
            </a:r>
          </a:p>
          <a:p>
            <a:r>
              <a:rPr lang="ru-RU" sz="2400" b="1" dirty="0" smtClean="0"/>
              <a:t>- </a:t>
            </a:r>
            <a:r>
              <a:rPr lang="ru-RU" sz="2400" b="1" dirty="0" err="1" smtClean="0"/>
              <a:t>Взаимопосещения</a:t>
            </a:r>
            <a:r>
              <a:rPr lang="ru-RU" sz="2400" b="1" dirty="0" smtClean="0"/>
              <a:t> «Музыкально-дидактические игры»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/>
              <a:t>«Фестиваль народных игр»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/>
              <a:t>Открытый показ НОД по музыкальной деятельности в рамках РМО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/>
              <a:t>И т.д.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/>
              <a:t>Работа продолжится во втором полугодии учебного года</a:t>
            </a:r>
          </a:p>
          <a:p>
            <a:pPr>
              <a:buFontTx/>
              <a:buChar char="-"/>
            </a:pP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57356" y="357166"/>
            <a:ext cx="59546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Вторая группа раннего возраста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85852" y="1928802"/>
            <a:ext cx="7572428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u="sng" dirty="0" smtClean="0">
                <a:hlinkClick r:id="rId2"/>
              </a:rPr>
              <a:t>- Новикова Л.Н. Отчет о проделанной работе за 2019-2020 учебный год: часть 1,</a:t>
            </a:r>
            <a:r>
              <a:rPr lang="ru-RU" sz="2400" dirty="0" smtClean="0"/>
              <a:t> </a:t>
            </a:r>
            <a:r>
              <a:rPr lang="ru-RU" sz="2400" u="sng" dirty="0" smtClean="0">
                <a:hlinkClick r:id="rId3"/>
              </a:rPr>
              <a:t>часть 2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43240" y="428604"/>
            <a:ext cx="32145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Младшая группа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85852" y="1928802"/>
            <a:ext cx="7286676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u="sng" dirty="0" smtClean="0">
                <a:hlinkClick r:id="rId2"/>
              </a:rPr>
              <a:t>- Избасарова О.А. Аналитический отчет воспитателя о проделанной работе за 2019-2020 учебный год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71802" y="428604"/>
            <a:ext cx="30069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Средняя группа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4414" y="2071678"/>
            <a:ext cx="7572428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u="sng" dirty="0" smtClean="0">
                <a:hlinkClick r:id="rId2"/>
              </a:rPr>
              <a:t>- Полянина Л.С. Аналитический отчет воспитателя о проделанной работе за 2019-2020 учебный год</a:t>
            </a:r>
            <a:endParaRPr lang="ru-RU" sz="2400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86116" y="428604"/>
            <a:ext cx="30189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Старшая группа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4414" y="2071678"/>
            <a:ext cx="7572428" cy="166199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u="sng" dirty="0" smtClean="0">
                <a:hlinkClick r:id="rId2"/>
              </a:rPr>
              <a:t>- Рослякова В.В. Аналитический отчет воспитателя о проделанной работе за 2019-2020 учебный год</a:t>
            </a:r>
            <a:r>
              <a:rPr lang="ru-RU" sz="28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1214414" y="1643050"/>
            <a:ext cx="6715172" cy="3972237"/>
            <a:chOff x="607288" y="-815361"/>
            <a:chExt cx="7925152" cy="522759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07288" y="-815361"/>
              <a:ext cx="7925152" cy="4860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rgbClr val="7030A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" name="Прямоугольник 3"/>
            <p:cNvSpPr>
              <a:spLocks noChangeArrowheads="1"/>
            </p:cNvSpPr>
            <p:nvPr/>
          </p:nvSpPr>
          <p:spPr bwMode="auto">
            <a:xfrm>
              <a:off x="1366078" y="3885680"/>
              <a:ext cx="6491880" cy="526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dirty="0">
                <a:solidFill>
                  <a:srgbClr val="7030A0"/>
                </a:solidFill>
                <a:latin typeface="Monotype Corsiva" pitchFamily="66" charset="0"/>
                <a:cs typeface="Arial" charset="0"/>
              </a:endParaRPr>
            </a:p>
          </p:txBody>
        </p:sp>
      </p:grp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+mn-lt"/>
                <a:ea typeface="Times New Roman"/>
              </a:rPr>
              <a:t>Обсуждение и принятие </a:t>
            </a:r>
            <a:br>
              <a:rPr lang="ru-RU" sz="4000" dirty="0" smtClean="0">
                <a:latin typeface="+mn-lt"/>
                <a:ea typeface="Times New Roman"/>
              </a:rPr>
            </a:br>
            <a:r>
              <a:rPr lang="ru-RU" sz="4000" dirty="0" smtClean="0">
                <a:latin typeface="+mn-lt"/>
                <a:ea typeface="Times New Roman"/>
              </a:rPr>
              <a:t>решения педсовета</a:t>
            </a:r>
            <a:br>
              <a:rPr lang="ru-RU" sz="4000" dirty="0" smtClean="0">
                <a:latin typeface="+mn-lt"/>
                <a:ea typeface="Times New Roman"/>
              </a:rPr>
            </a:br>
            <a:r>
              <a:rPr lang="ru-RU" sz="4000" dirty="0" smtClean="0">
                <a:latin typeface="+mn-lt"/>
                <a:ea typeface="Times New Roman"/>
              </a:rPr>
              <a:t>   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2976" y="1643050"/>
            <a:ext cx="7572428" cy="2677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2800" dirty="0" smtClean="0">
                <a:ea typeface="Times New Roman"/>
              </a:rPr>
              <a:t> </a:t>
            </a:r>
            <a:r>
              <a:rPr lang="ru-RU" sz="2800" dirty="0" smtClean="0"/>
              <a:t>1. Утвердить результаты анализа деятельности детского сада за 2019/2020 учебный год. Признать работу педагогического коллектива за прошедший учебный год удовлетворительной.</a:t>
            </a:r>
            <a:endParaRPr lang="ru-RU" sz="2800" dirty="0"/>
          </a:p>
          <a:p>
            <a:pPr lvl="0"/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1214414" y="1643050"/>
            <a:ext cx="6715172" cy="3972237"/>
            <a:chOff x="607288" y="-815361"/>
            <a:chExt cx="7925152" cy="522759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07288" y="-815361"/>
              <a:ext cx="7925152" cy="4860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rgbClr val="7030A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" name="Прямоугольник 3"/>
            <p:cNvSpPr>
              <a:spLocks noChangeArrowheads="1"/>
            </p:cNvSpPr>
            <p:nvPr/>
          </p:nvSpPr>
          <p:spPr bwMode="auto">
            <a:xfrm>
              <a:off x="1366078" y="3885680"/>
              <a:ext cx="6491880" cy="526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dirty="0">
                <a:solidFill>
                  <a:srgbClr val="7030A0"/>
                </a:solidFill>
                <a:latin typeface="Monotype Corsiva" pitchFamily="66" charset="0"/>
                <a:cs typeface="Arial" charset="0"/>
              </a:endParaRPr>
            </a:p>
          </p:txBody>
        </p:sp>
      </p:grp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+mn-lt"/>
                <a:ea typeface="Times New Roman"/>
              </a:rPr>
              <a:t>Обсуждение и принятие </a:t>
            </a:r>
            <a:br>
              <a:rPr lang="ru-RU" sz="4000" dirty="0" smtClean="0">
                <a:latin typeface="+mn-lt"/>
                <a:ea typeface="Times New Roman"/>
              </a:rPr>
            </a:br>
            <a:r>
              <a:rPr lang="ru-RU" sz="4000" dirty="0" smtClean="0">
                <a:latin typeface="+mn-lt"/>
                <a:ea typeface="Times New Roman"/>
              </a:rPr>
              <a:t>решения педсовета</a:t>
            </a:r>
            <a:br>
              <a:rPr lang="ru-RU" sz="4000" dirty="0" smtClean="0">
                <a:latin typeface="+mn-lt"/>
                <a:ea typeface="Times New Roman"/>
              </a:rPr>
            </a:br>
            <a:r>
              <a:rPr lang="ru-RU" sz="4000" dirty="0" smtClean="0">
                <a:latin typeface="+mn-lt"/>
                <a:ea typeface="Times New Roman"/>
              </a:rPr>
              <a:t>   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2976" y="1643051"/>
            <a:ext cx="7572428" cy="35394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2. Признать результаты взаимодействия педагогического коллектива и родительской общественности в решении годовых задач удовлетворительными. Учитывать в работе результаты анкетирования «Удовлетворенность родителей воспитанников работой МБДОУ». Предложения родителей включить в план работы на предстоящий учебный год.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1214414" y="1643050"/>
            <a:ext cx="6715172" cy="3972237"/>
            <a:chOff x="607288" y="-815361"/>
            <a:chExt cx="7925152" cy="522759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07288" y="-815361"/>
              <a:ext cx="7925152" cy="4860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rgbClr val="7030A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" name="Прямоугольник 3"/>
            <p:cNvSpPr>
              <a:spLocks noChangeArrowheads="1"/>
            </p:cNvSpPr>
            <p:nvPr/>
          </p:nvSpPr>
          <p:spPr bwMode="auto">
            <a:xfrm>
              <a:off x="1366078" y="3885680"/>
              <a:ext cx="6491880" cy="526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000" dirty="0">
                <a:solidFill>
                  <a:srgbClr val="7030A0"/>
                </a:solidFill>
                <a:latin typeface="Monotype Corsiva" pitchFamily="66" charset="0"/>
                <a:cs typeface="Arial" charset="0"/>
              </a:endParaRPr>
            </a:p>
          </p:txBody>
        </p:sp>
      </p:grp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+mn-lt"/>
                <a:ea typeface="Times New Roman"/>
              </a:rPr>
              <a:t>Обсуждение и принятие </a:t>
            </a:r>
            <a:br>
              <a:rPr lang="ru-RU" sz="4000" dirty="0" smtClean="0">
                <a:latin typeface="+mn-lt"/>
                <a:ea typeface="Times New Roman"/>
              </a:rPr>
            </a:br>
            <a:r>
              <a:rPr lang="ru-RU" sz="4000" dirty="0" smtClean="0">
                <a:latin typeface="+mn-lt"/>
                <a:ea typeface="Times New Roman"/>
              </a:rPr>
              <a:t>решения педсовета</a:t>
            </a:r>
            <a:br>
              <a:rPr lang="ru-RU" sz="4000" dirty="0" smtClean="0">
                <a:latin typeface="+mn-lt"/>
                <a:ea typeface="Times New Roman"/>
              </a:rPr>
            </a:br>
            <a:r>
              <a:rPr lang="ru-RU" sz="4000" dirty="0" smtClean="0">
                <a:latin typeface="+mn-lt"/>
                <a:ea typeface="Times New Roman"/>
              </a:rPr>
              <a:t>   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2976" y="1785926"/>
            <a:ext cx="7715304" cy="48320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3.Продолжить работу по развитию социально-коммуникативных навыков детей в рамках нравственно-патриотического воспитания в следующем учебном году. В качестве приоритетных направлений  на следующий год определить: нравственно-патриотическое воспитание, речевое развитие, познавательное развитие (познавательно-исследовательскую деятельность). Сроки: январь-май 2020. Ответственные: заведующий, старший воспитатель, педагоги.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285728"/>
            <a:ext cx="77867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Развитие социально-коммуникативных навыков детей в рамках нравственно-патриотического воспитания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928662" y="2071678"/>
            <a:ext cx="7858180" cy="34163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dirty="0" smtClean="0"/>
              <a:t> «Фестиваль народных игр»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/>
              <a:t>Тематический контроль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/>
              <a:t>Открытые показы ОД в рамках </a:t>
            </a:r>
            <a:r>
              <a:rPr lang="ru-RU" sz="2400" b="1" dirty="0" err="1" smtClean="0"/>
              <a:t>взаимопосещений</a:t>
            </a:r>
            <a:endParaRPr lang="ru-RU" sz="2400" b="1" dirty="0" smtClean="0"/>
          </a:p>
          <a:p>
            <a:pPr>
              <a:buFont typeface="Wingdings" pitchFamily="2" charset="2"/>
              <a:buChar char="v"/>
            </a:pPr>
            <a:r>
              <a:rPr lang="ru-RU" sz="2400" b="1" dirty="0" smtClean="0"/>
              <a:t>Анкетирование педагогов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/>
              <a:t>Участие воспитанников в муниципальном конкурсе детского рисунка патриотической направленности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/>
              <a:t>Конкурс на лучшее дидактическое пособие по патриотическому воспитанию</a:t>
            </a:r>
          </a:p>
          <a:p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285728"/>
            <a:ext cx="77867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Развитие социально-коммуникативных навыков детей в рамках нравственно-патриотического воспитания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928662" y="2071678"/>
            <a:ext cx="7858180" cy="30469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dirty="0" smtClean="0"/>
              <a:t>Пополнение РППС по патриотическому воспитанию:</a:t>
            </a:r>
          </a:p>
          <a:p>
            <a:pPr>
              <a:buFontTx/>
              <a:buChar char="-"/>
            </a:pPr>
            <a:r>
              <a:rPr lang="ru-RU" sz="2400" b="1" dirty="0" smtClean="0"/>
              <a:t> Патриотические уголки в группах</a:t>
            </a:r>
          </a:p>
          <a:p>
            <a:pPr>
              <a:buFontTx/>
              <a:buChar char="-"/>
            </a:pPr>
            <a:r>
              <a:rPr lang="ru-RU" sz="2400" b="1" dirty="0" smtClean="0"/>
              <a:t>Значительно расширился перечень дидактических пособий в результаты конкурсных мероприятий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/>
              <a:t> Акции к Дню Победы (подробнее в отчетах педагогов)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/>
              <a:t> И.т.д. Работа по патриотическому воспитанию будет продолжена в следующем учебном году</a:t>
            </a:r>
          </a:p>
          <a:p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1071546"/>
            <a:ext cx="7715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357166"/>
            <a:ext cx="8001056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Результаты анкетирования педагогов по выявлению готовности и затруднений педагогов в организации работы по патриотическому воспитанию дошкольников</a:t>
            </a:r>
            <a:endParaRPr lang="ru-RU" sz="24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85786" y="1779687"/>
            <a:ext cx="8001056" cy="40626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Результаты анкетирования показали, что педагоги владеют пониманием термина «патриотическое воспитание», задач патриотического воспитания (85,7%), умеют планировать работу по данному направлению (71,4%), умеют подбирать виды совестной деятельности с детьми (71,4%). 85,7% педагогов знают и владеют методами патриотического воспитания 57,1% - методами повышения квалификации родителей, лишь 28,5% знают и владеют разнообразными формами совместной работы с родителями. </a:t>
            </a:r>
          </a:p>
          <a:p>
            <a:pPr algn="just"/>
            <a:r>
              <a:rPr lang="ru-RU" sz="2000" b="1" dirty="0" smtClean="0"/>
              <a:t>По результатам </a:t>
            </a:r>
            <a:r>
              <a:rPr lang="ru-RU" sz="2000" dirty="0" smtClean="0"/>
              <a:t>выявленных затруднений руководителю МОПР детского сада подготовить для педагогов консультацию по теме «Разнообразие форм взаимодействия с родителями (законными представителями) по патриотическому воспитанию дошкольников».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500042"/>
            <a:ext cx="6710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Психодиагностическое исследование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1214422"/>
            <a:ext cx="7429552" cy="11079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Цель</a:t>
            </a:r>
            <a:r>
              <a:rPr lang="ru-RU" sz="2400" dirty="0" smtClean="0"/>
              <a:t>: диагностика отдельных познавательных психических процессов</a:t>
            </a:r>
          </a:p>
          <a:p>
            <a:endParaRPr lang="ru-RU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000100" y="2714620"/>
            <a:ext cx="7500990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Группа: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старшая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Сроки: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2019-2020 учебный год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Воспитатели: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Рослякова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В.В., Полянина Л.С.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357166"/>
            <a:ext cx="810144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/>
              <a:t>Методики,</a:t>
            </a:r>
            <a:r>
              <a:rPr lang="ru-RU" sz="3200" dirty="0" smtClean="0"/>
              <a:t> использованные в исследовании:</a:t>
            </a:r>
          </a:p>
          <a:p>
            <a:pPr algn="ctr"/>
            <a:endParaRPr lang="ru-RU" sz="3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285860"/>
          <a:ext cx="8643998" cy="545574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737869"/>
                <a:gridCol w="3834163"/>
                <a:gridCol w="4071966"/>
              </a:tblGrid>
              <a:tr h="256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№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Автор теста, название теста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Исследуемая функция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/>
                </a:tc>
              </a:tr>
              <a:tr h="289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1.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Восприятие формы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Восприятие формы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/>
                </a:tc>
              </a:tr>
              <a:tr h="289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2.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Восприятие цвета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Восприятие цвета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/>
                </a:tc>
              </a:tr>
              <a:tr h="545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3.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«Переплетенные линии»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Оценка концентрации и устойчивости внимания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/>
                </a:tc>
              </a:tr>
              <a:tr h="545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4.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«Сравни картинки»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Оценка переключаемости и распределения внимания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/>
                </a:tc>
              </a:tr>
              <a:tr h="596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5.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Методика «10 слов» (автор А.Р. </a:t>
                      </a:r>
                      <a:r>
                        <a:rPr lang="ru-RU" sz="1800" dirty="0" err="1"/>
                        <a:t>Лурия</a:t>
                      </a:r>
                      <a:r>
                        <a:rPr lang="ru-RU" sz="1800" dirty="0"/>
                        <a:t>)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Диагностика объема кратковременной слуховой памяти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/>
                </a:tc>
              </a:tr>
              <a:tr h="596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6.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«Классификация предметных картинок»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Особенности мышления - классификация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/>
                </a:tc>
              </a:tr>
              <a:tr h="596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7.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Методика «Исключение четвертого лишнего»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Особенности мышления – обобщение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/>
                </a:tc>
              </a:tr>
              <a:tr h="8989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8.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Методика «Разрезные картинки»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Выявление степени овладения зрительным синтезом - объединением элементов в целостный образ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/>
                </a:tc>
              </a:tr>
              <a:tr h="596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9.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Методика «Последовательность событий» (А.Н. Бернштейн)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Исследование развития логического мышления, способности к обобщению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500042"/>
            <a:ext cx="681943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Результаты </a:t>
            </a:r>
          </a:p>
          <a:p>
            <a:pPr algn="ctr"/>
            <a:r>
              <a:rPr lang="ru-RU" sz="3200" dirty="0" smtClean="0"/>
              <a:t>психодиагностического исследования</a:t>
            </a:r>
            <a:endParaRPr lang="ru-RU" sz="3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857365"/>
          <a:ext cx="8715441" cy="469315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059764"/>
                <a:gridCol w="823244"/>
                <a:gridCol w="823244"/>
                <a:gridCol w="823244"/>
                <a:gridCol w="823244"/>
                <a:gridCol w="823244"/>
                <a:gridCol w="823244"/>
                <a:gridCol w="824075"/>
                <a:gridCol w="946069"/>
                <a:gridCol w="946069"/>
              </a:tblGrid>
              <a:tr h="297199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/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Уровни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Исследуемая функция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127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/>
                        <a:t>Восприятие формы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/>
                        <a:t>Восприятие цвета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/>
                        <a:t>Оценка концентрации и устойчивости внимания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/>
                        <a:t>Переключаемость и распределение  внимания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/>
                        <a:t>Диагностика объема кратковременной слуховой памяти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/>
                        <a:t>Особенности мышления - классификация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/>
                        <a:t>Особенности мышления – обобщение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/>
                        <a:t>Овладение  анализом и синтезом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/>
                        <a:t>Логическое мышление, речь, обобщение</a:t>
                      </a:r>
                      <a:endParaRPr lang="ru-RU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 vert="vert270"/>
                </a:tc>
              </a:tr>
              <a:tr h="2278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/>
                </a:tc>
              </a:tr>
              <a:tr h="4557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Высокий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92,5%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81,4%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37%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59,2%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14,8%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48,1%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70,3%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29,6%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63%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35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Выше среднего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66,7%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57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Средний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7,5%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18,6%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63%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40,8%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18,8%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51,8%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29,6%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70,3%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37%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35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Ниже среднего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57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Низкий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10" marR="636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500042"/>
            <a:ext cx="681943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Результаты </a:t>
            </a:r>
          </a:p>
          <a:p>
            <a:pPr algn="ctr"/>
            <a:r>
              <a:rPr lang="ru-RU" sz="3200" dirty="0" smtClean="0"/>
              <a:t>психодиагностического исследования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071538" y="2071678"/>
            <a:ext cx="7643866" cy="33239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1) Количественные данные приведены в таблице 2.</a:t>
            </a:r>
          </a:p>
          <a:p>
            <a:r>
              <a:rPr lang="ru-RU" sz="2400" dirty="0" smtClean="0"/>
              <a:t>2) Интерпретация данных по уровню развития на начало учебного года: высокий уровень - 55,2%, выше среднего - 7,4%, средний уровень - 37,4%.</a:t>
            </a:r>
            <a:endParaRPr lang="ru-RU" sz="2400" b="1" dirty="0" smtClean="0"/>
          </a:p>
          <a:p>
            <a:r>
              <a:rPr lang="ru-RU" sz="2400" dirty="0" smtClean="0"/>
              <a:t>3) Обобщенные интерпретации данных исследований: уровень развития отдельных познавательных психических процессов детей старшей группы «Смородинки» соответствует возрасту.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30A0"/>
      </a:hlink>
      <a:folHlink>
        <a:srgbClr val="7030A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2322</TotalTime>
  <Words>1479</Words>
  <Application>Microsoft Office PowerPoint</Application>
  <PresentationFormat>Экран (4:3)</PresentationFormat>
  <Paragraphs>277</Paragraphs>
  <Slides>26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1_Тема Office</vt:lpstr>
      <vt:lpstr>Документ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Аналитическая справка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Обсуждение и принятие  решения педсовета      </vt:lpstr>
      <vt:lpstr>Обсуждение и принятие  решения педсовета      </vt:lpstr>
      <vt:lpstr>Обсуждение и принятие  решения педсовета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Шаблон Фокиной Л. П.</dc:creator>
  <cp:lastModifiedBy>Елена</cp:lastModifiedBy>
  <cp:revision>466</cp:revision>
  <dcterms:created xsi:type="dcterms:W3CDTF">2014-07-06T18:18:01Z</dcterms:created>
  <dcterms:modified xsi:type="dcterms:W3CDTF">2020-05-28T00:01:26Z</dcterms:modified>
</cp:coreProperties>
</file>